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62" r:id="rId2"/>
    <p:sldMasterId id="2147483674" r:id="rId3"/>
    <p:sldMasterId id="2147483710" r:id="rId4"/>
    <p:sldMasterId id="2147483728" r:id="rId5"/>
  </p:sldMasterIdLst>
  <p:notesMasterIdLst>
    <p:notesMasterId r:id="rId131"/>
  </p:notesMasterIdLst>
  <p:sldIdLst>
    <p:sldId id="907" r:id="rId6"/>
    <p:sldId id="1002" r:id="rId7"/>
    <p:sldId id="1003" r:id="rId8"/>
    <p:sldId id="908" r:id="rId9"/>
    <p:sldId id="1005" r:id="rId10"/>
    <p:sldId id="1006" r:id="rId11"/>
    <p:sldId id="910" r:id="rId12"/>
    <p:sldId id="909" r:id="rId13"/>
    <p:sldId id="1034" r:id="rId14"/>
    <p:sldId id="911" r:id="rId15"/>
    <p:sldId id="912" r:id="rId16"/>
    <p:sldId id="913" r:id="rId17"/>
    <p:sldId id="914" r:id="rId18"/>
    <p:sldId id="915" r:id="rId19"/>
    <p:sldId id="1037" r:id="rId20"/>
    <p:sldId id="917" r:id="rId21"/>
    <p:sldId id="1036" r:id="rId22"/>
    <p:sldId id="1038" r:id="rId23"/>
    <p:sldId id="1035" r:id="rId24"/>
    <p:sldId id="916" r:id="rId25"/>
    <p:sldId id="1040" r:id="rId26"/>
    <p:sldId id="1008" r:id="rId27"/>
    <p:sldId id="918" r:id="rId28"/>
    <p:sldId id="1039" r:id="rId29"/>
    <p:sldId id="919" r:id="rId30"/>
    <p:sldId id="920" r:id="rId31"/>
    <p:sldId id="1009" r:id="rId32"/>
    <p:sldId id="921" r:id="rId33"/>
    <p:sldId id="922" r:id="rId34"/>
    <p:sldId id="923" r:id="rId35"/>
    <p:sldId id="924" r:id="rId36"/>
    <p:sldId id="925" r:id="rId37"/>
    <p:sldId id="926" r:id="rId38"/>
    <p:sldId id="1041" r:id="rId39"/>
    <p:sldId id="927" r:id="rId40"/>
    <p:sldId id="929" r:id="rId41"/>
    <p:sldId id="1010" r:id="rId42"/>
    <p:sldId id="1011" r:id="rId43"/>
    <p:sldId id="1012" r:id="rId44"/>
    <p:sldId id="1042" r:id="rId45"/>
    <p:sldId id="930" r:id="rId46"/>
    <p:sldId id="931" r:id="rId47"/>
    <p:sldId id="1014" r:id="rId48"/>
    <p:sldId id="1013" r:id="rId49"/>
    <p:sldId id="1015" r:id="rId50"/>
    <p:sldId id="1043" r:id="rId51"/>
    <p:sldId id="932" r:id="rId52"/>
    <p:sldId id="934" r:id="rId53"/>
    <p:sldId id="935" r:id="rId54"/>
    <p:sldId id="937" r:id="rId55"/>
    <p:sldId id="938" r:id="rId56"/>
    <p:sldId id="939" r:id="rId57"/>
    <p:sldId id="941" r:id="rId58"/>
    <p:sldId id="1044" r:id="rId59"/>
    <p:sldId id="1029" r:id="rId60"/>
    <p:sldId id="1030" r:id="rId61"/>
    <p:sldId id="1032" r:id="rId62"/>
    <p:sldId id="943" r:id="rId63"/>
    <p:sldId id="1016" r:id="rId64"/>
    <p:sldId id="1017" r:id="rId65"/>
    <p:sldId id="1018" r:id="rId66"/>
    <p:sldId id="944" r:id="rId67"/>
    <p:sldId id="945" r:id="rId68"/>
    <p:sldId id="1019" r:id="rId69"/>
    <p:sldId id="946" r:id="rId70"/>
    <p:sldId id="947" r:id="rId71"/>
    <p:sldId id="948" r:id="rId72"/>
    <p:sldId id="950" r:id="rId73"/>
    <p:sldId id="1020" r:id="rId74"/>
    <p:sldId id="951" r:id="rId75"/>
    <p:sldId id="952" r:id="rId76"/>
    <p:sldId id="953" r:id="rId77"/>
    <p:sldId id="954" r:id="rId78"/>
    <p:sldId id="955" r:id="rId79"/>
    <p:sldId id="956" r:id="rId80"/>
    <p:sldId id="957" r:id="rId81"/>
    <p:sldId id="958" r:id="rId82"/>
    <p:sldId id="959" r:id="rId83"/>
    <p:sldId id="1021" r:id="rId84"/>
    <p:sldId id="1022" r:id="rId85"/>
    <p:sldId id="960" r:id="rId86"/>
    <p:sldId id="963" r:id="rId87"/>
    <p:sldId id="1023" r:id="rId88"/>
    <p:sldId id="964" r:id="rId89"/>
    <p:sldId id="1024" r:id="rId90"/>
    <p:sldId id="1025" r:id="rId91"/>
    <p:sldId id="965" r:id="rId92"/>
    <p:sldId id="966" r:id="rId93"/>
    <p:sldId id="967" r:id="rId94"/>
    <p:sldId id="968" r:id="rId95"/>
    <p:sldId id="969" r:id="rId96"/>
    <p:sldId id="970" r:id="rId97"/>
    <p:sldId id="971" r:id="rId98"/>
    <p:sldId id="972" r:id="rId99"/>
    <p:sldId id="973" r:id="rId100"/>
    <p:sldId id="974" r:id="rId101"/>
    <p:sldId id="975" r:id="rId102"/>
    <p:sldId id="976" r:id="rId103"/>
    <p:sldId id="977" r:id="rId104"/>
    <p:sldId id="978" r:id="rId105"/>
    <p:sldId id="979" r:id="rId106"/>
    <p:sldId id="980" r:id="rId107"/>
    <p:sldId id="981" r:id="rId108"/>
    <p:sldId id="982" r:id="rId109"/>
    <p:sldId id="983" r:id="rId110"/>
    <p:sldId id="984" r:id="rId111"/>
    <p:sldId id="985" r:id="rId112"/>
    <p:sldId id="986" r:id="rId113"/>
    <p:sldId id="987" r:id="rId114"/>
    <p:sldId id="988" r:id="rId115"/>
    <p:sldId id="989" r:id="rId116"/>
    <p:sldId id="990" r:id="rId117"/>
    <p:sldId id="991" r:id="rId118"/>
    <p:sldId id="992" r:id="rId119"/>
    <p:sldId id="993" r:id="rId120"/>
    <p:sldId id="994" r:id="rId121"/>
    <p:sldId id="995" r:id="rId122"/>
    <p:sldId id="1027" r:id="rId123"/>
    <p:sldId id="1028" r:id="rId124"/>
    <p:sldId id="996" r:id="rId125"/>
    <p:sldId id="997" r:id="rId126"/>
    <p:sldId id="998" r:id="rId127"/>
    <p:sldId id="999" r:id="rId128"/>
    <p:sldId id="1000" r:id="rId129"/>
    <p:sldId id="1001" r:id="rId13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0"/>
        <a:cs typeface="+mn-cs"/>
      </a:defRPr>
    </a:lvl5pPr>
    <a:lvl6pPr marL="2286000" algn="l" defTabSz="457200" rtl="0" eaLnBrk="1" latinLnBrk="0" hangingPunct="1">
      <a:defRPr sz="2400" kern="1200">
        <a:solidFill>
          <a:schemeClr val="tx1"/>
        </a:solidFill>
        <a:latin typeface="Times" charset="0"/>
        <a:ea typeface="ＭＳ Ｐゴシック" charset="0"/>
        <a:cs typeface="+mn-cs"/>
      </a:defRPr>
    </a:lvl6pPr>
    <a:lvl7pPr marL="2743200" algn="l" defTabSz="457200" rtl="0" eaLnBrk="1" latinLnBrk="0" hangingPunct="1">
      <a:defRPr sz="2400" kern="1200">
        <a:solidFill>
          <a:schemeClr val="tx1"/>
        </a:solidFill>
        <a:latin typeface="Times" charset="0"/>
        <a:ea typeface="ＭＳ Ｐゴシック" charset="0"/>
        <a:cs typeface="+mn-cs"/>
      </a:defRPr>
    </a:lvl7pPr>
    <a:lvl8pPr marL="3200400" algn="l" defTabSz="457200" rtl="0" eaLnBrk="1" latinLnBrk="0" hangingPunct="1">
      <a:defRPr sz="2400" kern="1200">
        <a:solidFill>
          <a:schemeClr val="tx1"/>
        </a:solidFill>
        <a:latin typeface="Times" charset="0"/>
        <a:ea typeface="ＭＳ Ｐゴシック" charset="0"/>
        <a:cs typeface="+mn-cs"/>
      </a:defRPr>
    </a:lvl8pPr>
    <a:lvl9pPr marL="3657600" algn="l" defTabSz="457200" rtl="0" eaLnBrk="1" latinLnBrk="0" hangingPunct="1">
      <a:defRPr sz="2400" kern="1200">
        <a:solidFill>
          <a:schemeClr val="tx1"/>
        </a:solidFill>
        <a:latin typeface="Times" charset="0"/>
        <a:ea typeface="ＭＳ Ｐゴシック" charset="0"/>
        <a:cs typeface="+mn-cs"/>
      </a:defRPr>
    </a:lvl9pPr>
  </p:defaultTextStyle>
  <p:extLst>
    <p:ext uri="{EFAFB233-063F-42B5-8137-9DF3F51BA10A}">
      <p15:sldGuideLst xmlns:p15="http://schemas.microsoft.com/office/powerpoint/2012/main">
        <p15:guide id="1" orient="horz" pos="86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87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90" d="100"/>
          <a:sy n="90" d="100"/>
        </p:scale>
        <p:origin x="1404" y="96"/>
      </p:cViewPr>
      <p:guideLst>
        <p:guide orient="horz" pos="86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9D95FB58-807D-6348-9B18-3745C30B4181}" type="slidenum">
              <a:rPr lang="en-US"/>
              <a:pPr/>
              <a:t>‹#›</a:t>
            </a:fld>
            <a:endParaRPr lang="en-US"/>
          </a:p>
        </p:txBody>
      </p:sp>
    </p:spTree>
    <p:extLst>
      <p:ext uri="{BB962C8B-B14F-4D97-AF65-F5344CB8AC3E}">
        <p14:creationId xmlns:p14="http://schemas.microsoft.com/office/powerpoint/2010/main" val="282955081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ＭＳ Ｐゴシック" charset="0"/>
        <a:cs typeface="+mn-cs"/>
      </a:defRPr>
    </a:lvl1pPr>
    <a:lvl2pPr marL="457200" algn="l" rtl="0" fontAlgn="base">
      <a:spcBef>
        <a:spcPct val="30000"/>
      </a:spcBef>
      <a:spcAft>
        <a:spcPct val="0"/>
      </a:spcAft>
      <a:defRPr sz="1200" kern="1200">
        <a:solidFill>
          <a:schemeClr val="tx1"/>
        </a:solidFill>
        <a:latin typeface="Times" charset="0"/>
        <a:ea typeface="ＭＳ Ｐゴシック" charset="0"/>
        <a:cs typeface="+mn-cs"/>
      </a:defRPr>
    </a:lvl2pPr>
    <a:lvl3pPr marL="914400" algn="l" rtl="0" fontAlgn="base">
      <a:spcBef>
        <a:spcPct val="30000"/>
      </a:spcBef>
      <a:spcAft>
        <a:spcPct val="0"/>
      </a:spcAft>
      <a:defRPr sz="1200" kern="1200">
        <a:solidFill>
          <a:schemeClr val="tx1"/>
        </a:solidFill>
        <a:latin typeface="Times" charset="0"/>
        <a:ea typeface="ＭＳ Ｐゴシック" charset="0"/>
        <a:cs typeface="+mn-cs"/>
      </a:defRPr>
    </a:lvl3pPr>
    <a:lvl4pPr marL="1371600" algn="l" rtl="0" fontAlgn="base">
      <a:spcBef>
        <a:spcPct val="30000"/>
      </a:spcBef>
      <a:spcAft>
        <a:spcPct val="0"/>
      </a:spcAft>
      <a:defRPr sz="1200" kern="1200">
        <a:solidFill>
          <a:schemeClr val="tx1"/>
        </a:solidFill>
        <a:latin typeface="Times" charset="0"/>
        <a:ea typeface="ＭＳ Ｐゴシック" charset="0"/>
        <a:cs typeface="+mn-cs"/>
      </a:defRPr>
    </a:lvl4pPr>
    <a:lvl5pPr marL="1828800" algn="l" rtl="0" fontAlgn="base">
      <a:spcBef>
        <a:spcPct val="30000"/>
      </a:spcBef>
      <a:spcAft>
        <a:spcPct val="0"/>
      </a:spcAft>
      <a:defRPr sz="1200" kern="1200">
        <a:solidFill>
          <a:schemeClr val="tx1"/>
        </a:solidFill>
        <a:latin typeface="Time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08322" name="Rectangle 2"/>
          <p:cNvSpPr>
            <a:spLocks noGrp="1" noChangeArrowheads="1"/>
          </p:cNvSpPr>
          <p:nvPr>
            <p:ph type="ctrTitle"/>
          </p:nvPr>
        </p:nvSpPr>
        <p:spPr>
          <a:xfrm>
            <a:off x="228600" y="800100"/>
            <a:ext cx="3581400" cy="1714500"/>
          </a:xfrm>
        </p:spPr>
        <p:txBody>
          <a:bodyPr anchor="t"/>
          <a:lstStyle>
            <a:lvl1pPr algn="l">
              <a:defRPr sz="3600" b="1">
                <a:solidFill>
                  <a:srgbClr val="336600"/>
                </a:solidFill>
                <a:latin typeface="Arial" charset="0"/>
              </a:defRPr>
            </a:lvl1pPr>
          </a:lstStyle>
          <a:p>
            <a:pPr lvl="0"/>
            <a:r>
              <a:rPr lang="en-US" noProof="0"/>
              <a:t>Click to edit Master title style</a:t>
            </a:r>
          </a:p>
        </p:txBody>
      </p:sp>
      <p:sp>
        <p:nvSpPr>
          <p:cNvPr id="1208323" name="Rectangle 3"/>
          <p:cNvSpPr>
            <a:spLocks noGrp="1" noChangeArrowheads="1"/>
          </p:cNvSpPr>
          <p:nvPr>
            <p:ph type="subTitle" idx="1"/>
          </p:nvPr>
        </p:nvSpPr>
        <p:spPr>
          <a:xfrm>
            <a:off x="228600" y="2057400"/>
            <a:ext cx="3581400" cy="1752600"/>
          </a:xfrm>
        </p:spPr>
        <p:txBody>
          <a:bodyPr/>
          <a:lstStyle>
            <a:lvl1pPr marL="0" indent="0">
              <a:buFontTx/>
              <a:buNone/>
              <a:defRPr>
                <a:latin typeface="Arial" charset="0"/>
              </a:defRPr>
            </a:lvl1pPr>
          </a:lstStyle>
          <a:p>
            <a:pPr lvl="0"/>
            <a:r>
              <a:rPr lang="en-US" noProof="0"/>
              <a:t>Click to edit Master subtitle style</a:t>
            </a:r>
          </a:p>
        </p:txBody>
      </p:sp>
      <p:pic>
        <p:nvPicPr>
          <p:cNvPr id="1208324" name="Picture 4" descr="AW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867400"/>
            <a:ext cx="1066800" cy="798513"/>
          </a:xfrm>
          <a:prstGeom prst="rect">
            <a:avLst/>
          </a:prstGeom>
          <a:noFill/>
          <a:extLst>
            <a:ext uri="{909E8E84-426E-40dd-AFC4-6F175D3DCCD1}">
              <a14:hiddenFill xmlns="" xmlns:a14="http://schemas.microsoft.com/office/drawing/2010/main">
                <a:solidFill>
                  <a:srgbClr val="FFFFFF"/>
                </a:solidFill>
              </a14:hiddenFill>
            </a:ext>
          </a:extLst>
        </p:spPr>
      </p:pic>
      <p:sp>
        <p:nvSpPr>
          <p:cNvPr id="1208325" name="Rectangle 5"/>
          <p:cNvSpPr>
            <a:spLocks noChangeArrowheads="1"/>
          </p:cNvSpPr>
          <p:nvPr userDrawn="1"/>
        </p:nvSpPr>
        <p:spPr bwMode="auto">
          <a:xfrm>
            <a:off x="1295400" y="6400800"/>
            <a:ext cx="473075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00"/>
              <a:t>Copyright © 2010 Pearson Education, publishing as Addison-Wesley. All rights reserved</a:t>
            </a:r>
          </a:p>
        </p:txBody>
      </p:sp>
      <p:pic>
        <p:nvPicPr>
          <p:cNvPr id="1208326" name="Picture 6" descr="032154140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91000" y="609600"/>
            <a:ext cx="4364038" cy="5410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r>
              <a:rPr lang="en-US"/>
              <a:t>1-</a:t>
            </a:r>
            <a:fld id="{22094676-1DBB-6248-B94A-A7F6EA2CD673}" type="slidenum">
              <a:rPr lang="en-US"/>
              <a:pPr/>
              <a:t>‹#›</a:t>
            </a:fld>
            <a:endParaRPr lang="en-US"/>
          </a:p>
        </p:txBody>
      </p:sp>
    </p:spTree>
    <p:extLst>
      <p:ext uri="{BB962C8B-B14F-4D97-AF65-F5344CB8AC3E}">
        <p14:creationId xmlns:p14="http://schemas.microsoft.com/office/powerpoint/2010/main" val="1407572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r>
              <a:rPr lang="en-US"/>
              <a:t>1-</a:t>
            </a:r>
            <a:fld id="{2E7782A7-AD4B-ED44-9A6D-BBD7727E8AE3}" type="slidenum">
              <a:rPr lang="en-US"/>
              <a:pPr/>
              <a:t>‹#›</a:t>
            </a:fld>
            <a:endParaRPr lang="en-US"/>
          </a:p>
        </p:txBody>
      </p:sp>
    </p:spTree>
    <p:extLst>
      <p:ext uri="{BB962C8B-B14F-4D97-AF65-F5344CB8AC3E}">
        <p14:creationId xmlns:p14="http://schemas.microsoft.com/office/powerpoint/2010/main" val="2604235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77250" name="Rectangle 2"/>
          <p:cNvSpPr>
            <a:spLocks noGrp="1" noChangeArrowheads="1"/>
          </p:cNvSpPr>
          <p:nvPr>
            <p:ph type="ctrTitle"/>
          </p:nvPr>
        </p:nvSpPr>
        <p:spPr>
          <a:xfrm>
            <a:off x="228600" y="800100"/>
            <a:ext cx="3581400" cy="1714500"/>
          </a:xfrm>
        </p:spPr>
        <p:txBody>
          <a:bodyPr anchor="t"/>
          <a:lstStyle>
            <a:lvl1pPr algn="l">
              <a:defRPr sz="3600" b="1">
                <a:solidFill>
                  <a:srgbClr val="336600"/>
                </a:solidFill>
                <a:latin typeface="Arial" panose="020B0604020202020204" pitchFamily="34" charset="0"/>
              </a:defRPr>
            </a:lvl1pPr>
          </a:lstStyle>
          <a:p>
            <a:pPr lvl="0"/>
            <a:r>
              <a:rPr lang="en-US" altLang="en-US" noProof="0"/>
              <a:t>Click to edit Master title style</a:t>
            </a:r>
          </a:p>
        </p:txBody>
      </p:sp>
      <p:sp>
        <p:nvSpPr>
          <p:cNvPr id="1077251" name="Rectangle 3"/>
          <p:cNvSpPr>
            <a:spLocks noGrp="1" noChangeArrowheads="1"/>
          </p:cNvSpPr>
          <p:nvPr>
            <p:ph type="subTitle" idx="1"/>
          </p:nvPr>
        </p:nvSpPr>
        <p:spPr>
          <a:xfrm>
            <a:off x="228600" y="2057400"/>
            <a:ext cx="3581400" cy="1752600"/>
          </a:xfrm>
        </p:spPr>
        <p:txBody>
          <a:bodyPr/>
          <a:lstStyle>
            <a:lvl1pPr marL="0" indent="0">
              <a:buFontTx/>
              <a:buNone/>
              <a:defRPr>
                <a:latin typeface="Arial" panose="020B0604020202020204" pitchFamily="34" charset="0"/>
              </a:defRPr>
            </a:lvl1pPr>
          </a:lstStyle>
          <a:p>
            <a:pPr lvl="0"/>
            <a:r>
              <a:rPr lang="en-US" altLang="en-US" noProof="0"/>
              <a:t>Click to edit Master subtitle style</a:t>
            </a:r>
          </a:p>
        </p:txBody>
      </p:sp>
      <p:pic>
        <p:nvPicPr>
          <p:cNvPr id="1077252" name="Picture 4" descr="AW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5867400"/>
            <a:ext cx="1066800" cy="798513"/>
          </a:xfrm>
          <a:prstGeom prst="rect">
            <a:avLst/>
          </a:prstGeom>
          <a:noFill/>
          <a:extLst>
            <a:ext uri="{909E8E84-426E-40dd-AFC4-6F175D3DCCD1}">
              <a14:hiddenFill xmlns="" xmlns:a14="http://schemas.microsoft.com/office/drawing/2010/main">
                <a:solidFill>
                  <a:srgbClr val="FFFFFF"/>
                </a:solidFill>
              </a14:hiddenFill>
            </a:ext>
          </a:extLst>
        </p:spPr>
      </p:pic>
      <p:sp>
        <p:nvSpPr>
          <p:cNvPr id="1077253" name="Rectangle 5"/>
          <p:cNvSpPr>
            <a:spLocks noChangeArrowheads="1"/>
          </p:cNvSpPr>
          <p:nvPr/>
        </p:nvSpPr>
        <p:spPr bwMode="auto">
          <a:xfrm>
            <a:off x="1295400" y="6400800"/>
            <a:ext cx="473075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Copyright © 2010 Pearson Education, publishing as Addison-Wesley. All rights reserved</a:t>
            </a:r>
          </a:p>
        </p:txBody>
      </p:sp>
      <p:pic>
        <p:nvPicPr>
          <p:cNvPr id="1077254" name="Picture 6" descr="03215414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609600"/>
            <a:ext cx="4364038" cy="5410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7" name="Picture 4" descr="AW 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8600" y="5867400"/>
            <a:ext cx="1066800" cy="798513"/>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5"/>
          <p:cNvSpPr>
            <a:spLocks noChangeArrowheads="1"/>
          </p:cNvSpPr>
          <p:nvPr userDrawn="1"/>
        </p:nvSpPr>
        <p:spPr bwMode="auto">
          <a:xfrm>
            <a:off x="1295400" y="6400800"/>
            <a:ext cx="473075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00"/>
              <a:t>Copyright © 2010 Pearson Education, publishing as Addison-Wesley. All rights reserved</a:t>
            </a:r>
          </a:p>
        </p:txBody>
      </p:sp>
      <p:pic>
        <p:nvPicPr>
          <p:cNvPr id="9" name="Picture 6" descr="032154140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191000" y="609600"/>
            <a:ext cx="4364038" cy="5410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r>
              <a:rPr lang="en-US"/>
              <a:t>1-</a:t>
            </a:r>
            <a:fld id="{37370EAD-12AC-A04C-B7AF-5CF86801BE37}" type="slidenum">
              <a:rPr lang="en-US" smtClean="0"/>
              <a:pPr/>
              <a:t>‹#›</a:t>
            </a:fld>
            <a:endParaRPr lang="en-US"/>
          </a:p>
        </p:txBody>
      </p:sp>
    </p:spTree>
    <p:extLst>
      <p:ext uri="{BB962C8B-B14F-4D97-AF65-F5344CB8AC3E}">
        <p14:creationId xmlns:p14="http://schemas.microsoft.com/office/powerpoint/2010/main" val="2899436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1-</a:t>
            </a:r>
            <a:fld id="{ED4B3E6C-99F8-FE4F-A300-A834C7C14BD0}" type="slidenum">
              <a:rPr lang="en-US" smtClean="0"/>
              <a:pPr/>
              <a:t>‹#›</a:t>
            </a:fld>
            <a:endParaRPr lang="en-US"/>
          </a:p>
        </p:txBody>
      </p:sp>
    </p:spTree>
    <p:extLst>
      <p:ext uri="{BB962C8B-B14F-4D97-AF65-F5344CB8AC3E}">
        <p14:creationId xmlns:p14="http://schemas.microsoft.com/office/powerpoint/2010/main" val="294281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r>
              <a:rPr lang="en-US"/>
              <a:t>1-</a:t>
            </a:r>
            <a:fld id="{DA902D16-EE85-1C4C-9D47-84F61844C651}" type="slidenum">
              <a:rPr lang="en-US" smtClean="0"/>
              <a:pPr/>
              <a:t>‹#›</a:t>
            </a:fld>
            <a:endParaRPr lang="en-US"/>
          </a:p>
        </p:txBody>
      </p:sp>
    </p:spTree>
    <p:extLst>
      <p:ext uri="{BB962C8B-B14F-4D97-AF65-F5344CB8AC3E}">
        <p14:creationId xmlns:p14="http://schemas.microsoft.com/office/powerpoint/2010/main" val="3010575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r>
              <a:rPr lang="en-US"/>
              <a:t>1-</a:t>
            </a:r>
            <a:fld id="{D2C4E164-9434-2941-B641-B6932BB27EEE}" type="slidenum">
              <a:rPr lang="en-US" smtClean="0"/>
              <a:pPr/>
              <a:t>‹#›</a:t>
            </a:fld>
            <a:endParaRPr lang="en-US"/>
          </a:p>
        </p:txBody>
      </p:sp>
    </p:spTree>
    <p:extLst>
      <p:ext uri="{BB962C8B-B14F-4D97-AF65-F5344CB8AC3E}">
        <p14:creationId xmlns:p14="http://schemas.microsoft.com/office/powerpoint/2010/main" val="737065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r>
              <a:rPr lang="en-US"/>
              <a:t>1-</a:t>
            </a:r>
            <a:fld id="{B0A4325B-153E-8F49-80FC-CACE2EDB7B85}" type="slidenum">
              <a:rPr lang="en-US" smtClean="0"/>
              <a:pPr/>
              <a:t>‹#›</a:t>
            </a:fld>
            <a:endParaRPr lang="en-US"/>
          </a:p>
        </p:txBody>
      </p:sp>
    </p:spTree>
    <p:extLst>
      <p:ext uri="{BB962C8B-B14F-4D97-AF65-F5344CB8AC3E}">
        <p14:creationId xmlns:p14="http://schemas.microsoft.com/office/powerpoint/2010/main" val="2802905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1-</a:t>
            </a:r>
            <a:fld id="{4CCD212C-6A1B-9E47-88EA-9DABB48903F4}" type="slidenum">
              <a:rPr lang="en-US" smtClean="0"/>
              <a:pPr/>
              <a:t>‹#›</a:t>
            </a:fld>
            <a:endParaRPr lang="en-US"/>
          </a:p>
        </p:txBody>
      </p:sp>
    </p:spTree>
    <p:extLst>
      <p:ext uri="{BB962C8B-B14F-4D97-AF65-F5344CB8AC3E}">
        <p14:creationId xmlns:p14="http://schemas.microsoft.com/office/powerpoint/2010/main" val="1319372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1-</a:t>
            </a:r>
            <a:fld id="{2692C274-0BB2-C84B-BC0E-D3C69DD39D2A}" type="slidenum">
              <a:rPr lang="en-US" smtClean="0"/>
              <a:pPr/>
              <a:t>‹#›</a:t>
            </a:fld>
            <a:endParaRPr lang="en-US"/>
          </a:p>
        </p:txBody>
      </p:sp>
    </p:spTree>
    <p:extLst>
      <p:ext uri="{BB962C8B-B14F-4D97-AF65-F5344CB8AC3E}">
        <p14:creationId xmlns:p14="http://schemas.microsoft.com/office/powerpoint/2010/main" val="2917266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r>
              <a:rPr lang="en-US"/>
              <a:t>1-</a:t>
            </a:r>
            <a:fld id="{37370EAD-12AC-A04C-B7AF-5CF86801BE37}" type="slidenum">
              <a:rPr lang="en-US"/>
              <a:pPr/>
              <a:t>‹#›</a:t>
            </a:fld>
            <a:endParaRPr lang="en-US"/>
          </a:p>
        </p:txBody>
      </p:sp>
    </p:spTree>
    <p:extLst>
      <p:ext uri="{BB962C8B-B14F-4D97-AF65-F5344CB8AC3E}">
        <p14:creationId xmlns:p14="http://schemas.microsoft.com/office/powerpoint/2010/main" val="2655676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1-</a:t>
            </a:r>
            <a:fld id="{A65769A6-A96F-FF4A-8B88-A42807C5532E}" type="slidenum">
              <a:rPr lang="en-US" smtClean="0"/>
              <a:pPr/>
              <a:t>‹#›</a:t>
            </a:fld>
            <a:endParaRPr lang="en-US"/>
          </a:p>
        </p:txBody>
      </p:sp>
    </p:spTree>
    <p:extLst>
      <p:ext uri="{BB962C8B-B14F-4D97-AF65-F5344CB8AC3E}">
        <p14:creationId xmlns:p14="http://schemas.microsoft.com/office/powerpoint/2010/main" val="2784747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r>
              <a:rPr lang="en-US"/>
              <a:t>1-</a:t>
            </a:r>
            <a:fld id="{22094676-1DBB-6248-B94A-A7F6EA2CD673}" type="slidenum">
              <a:rPr lang="en-US" smtClean="0"/>
              <a:pPr/>
              <a:t>‹#›</a:t>
            </a:fld>
            <a:endParaRPr lang="en-US"/>
          </a:p>
        </p:txBody>
      </p:sp>
    </p:spTree>
    <p:extLst>
      <p:ext uri="{BB962C8B-B14F-4D97-AF65-F5344CB8AC3E}">
        <p14:creationId xmlns:p14="http://schemas.microsoft.com/office/powerpoint/2010/main" val="1157900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r>
              <a:rPr lang="en-US"/>
              <a:t>1-</a:t>
            </a:r>
            <a:fld id="{2E7782A7-AD4B-ED44-9A6D-BBD7727E8AE3}" type="slidenum">
              <a:rPr lang="en-US" smtClean="0"/>
              <a:pPr/>
              <a:t>‹#›</a:t>
            </a:fld>
            <a:endParaRPr lang="en-US"/>
          </a:p>
        </p:txBody>
      </p:sp>
    </p:spTree>
    <p:extLst>
      <p:ext uri="{BB962C8B-B14F-4D97-AF65-F5344CB8AC3E}">
        <p14:creationId xmlns:p14="http://schemas.microsoft.com/office/powerpoint/2010/main" val="1061392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pic>
        <p:nvPicPr>
          <p:cNvPr id="9" name="Picture 6" descr="032154140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0" y="609600"/>
            <a:ext cx="4364038" cy="5410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95120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EC9E3481-7F73-44A9-AC84-E3122D8070AB}" type="slidenum">
              <a:rPr lang="en-US" altLang="en-US" smtClean="0"/>
              <a:pPr/>
              <a:t>‹#›</a:t>
            </a:fld>
            <a:endParaRPr lang="en-US" altLang="en-US"/>
          </a:p>
        </p:txBody>
      </p:sp>
    </p:spTree>
    <p:extLst>
      <p:ext uri="{BB962C8B-B14F-4D97-AF65-F5344CB8AC3E}">
        <p14:creationId xmlns:p14="http://schemas.microsoft.com/office/powerpoint/2010/main" val="2985385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022577AC-3BF8-453A-9D4B-904420F46663}" type="slidenum">
              <a:rPr lang="en-US" altLang="en-US" smtClean="0"/>
              <a:pPr/>
              <a:t>‹#›</a:t>
            </a:fld>
            <a:endParaRPr lang="en-US" altLang="en-US"/>
          </a:p>
        </p:txBody>
      </p:sp>
    </p:spTree>
    <p:extLst>
      <p:ext uri="{BB962C8B-B14F-4D97-AF65-F5344CB8AC3E}">
        <p14:creationId xmlns:p14="http://schemas.microsoft.com/office/powerpoint/2010/main" val="208277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ltLang="en-US"/>
              <a:t>1-</a:t>
            </a:r>
            <a:fld id="{0807ADAF-A95F-444B-BD8A-E80336452A4E}" type="slidenum">
              <a:rPr lang="en-US" altLang="en-US" smtClean="0"/>
              <a:pPr/>
              <a:t>‹#›</a:t>
            </a:fld>
            <a:endParaRPr lang="en-US" altLang="en-US"/>
          </a:p>
        </p:txBody>
      </p:sp>
    </p:spTree>
    <p:extLst>
      <p:ext uri="{BB962C8B-B14F-4D97-AF65-F5344CB8AC3E}">
        <p14:creationId xmlns:p14="http://schemas.microsoft.com/office/powerpoint/2010/main" val="18701246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r>
              <a:rPr lang="en-US" altLang="en-US"/>
              <a:t>1-</a:t>
            </a:r>
            <a:fld id="{B0FDC00A-B3B4-4791-B7A6-F9F9F7F495F3}" type="slidenum">
              <a:rPr lang="en-US" altLang="en-US" smtClean="0"/>
              <a:pPr/>
              <a:t>‹#›</a:t>
            </a:fld>
            <a:endParaRPr lang="en-US" altLang="en-US"/>
          </a:p>
        </p:txBody>
      </p:sp>
    </p:spTree>
    <p:extLst>
      <p:ext uri="{BB962C8B-B14F-4D97-AF65-F5344CB8AC3E}">
        <p14:creationId xmlns:p14="http://schemas.microsoft.com/office/powerpoint/2010/main" val="4251120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11/25/2019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r>
              <a:rPr lang="en-US" altLang="en-US"/>
              <a:t>1-</a:t>
            </a:r>
            <a:fld id="{634F9A24-38DB-4147-83D6-3F1B0FA5CF09}" type="slidenum">
              <a:rPr lang="en-US" altLang="en-US" smtClean="0"/>
              <a:pPr/>
              <a:t>‹#›</a:t>
            </a:fld>
            <a:endParaRPr lang="en-US" altLang="en-US"/>
          </a:p>
        </p:txBody>
      </p:sp>
    </p:spTree>
    <p:extLst>
      <p:ext uri="{BB962C8B-B14F-4D97-AF65-F5344CB8AC3E}">
        <p14:creationId xmlns:p14="http://schemas.microsoft.com/office/powerpoint/2010/main" val="32821352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11/25/2019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r>
              <a:rPr lang="en-US" altLang="en-US"/>
              <a:t>1-</a:t>
            </a:r>
            <a:fld id="{42EF9707-6F95-4C38-93EE-A98AD75DB9CA}" type="slidenum">
              <a:rPr lang="en-US" altLang="en-US" smtClean="0"/>
              <a:pPr/>
              <a:t>‹#›</a:t>
            </a:fld>
            <a:endParaRPr lang="en-US" altLang="en-US"/>
          </a:p>
        </p:txBody>
      </p:sp>
    </p:spTree>
    <p:extLst>
      <p:ext uri="{BB962C8B-B14F-4D97-AF65-F5344CB8AC3E}">
        <p14:creationId xmlns:p14="http://schemas.microsoft.com/office/powerpoint/2010/main" val="2917523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1-</a:t>
            </a:r>
            <a:fld id="{ED4B3E6C-99F8-FE4F-A300-A834C7C14BD0}" type="slidenum">
              <a:rPr lang="en-US"/>
              <a:pPr/>
              <a:t>‹#›</a:t>
            </a:fld>
            <a:endParaRPr lang="en-US"/>
          </a:p>
        </p:txBody>
      </p:sp>
    </p:spTree>
    <p:extLst>
      <p:ext uri="{BB962C8B-B14F-4D97-AF65-F5344CB8AC3E}">
        <p14:creationId xmlns:p14="http://schemas.microsoft.com/office/powerpoint/2010/main" val="387707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11/25/2019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r>
              <a:rPr lang="en-US" altLang="en-US"/>
              <a:t>1-</a:t>
            </a:r>
            <a:fld id="{6A161050-1F09-4969-A5BC-65971756D457}" type="slidenum">
              <a:rPr lang="en-US" altLang="en-US" smtClean="0"/>
              <a:pPr/>
              <a:t>‹#›</a:t>
            </a:fld>
            <a:endParaRPr lang="en-US" altLang="en-US"/>
          </a:p>
        </p:txBody>
      </p:sp>
    </p:spTree>
    <p:extLst>
      <p:ext uri="{BB962C8B-B14F-4D97-AF65-F5344CB8AC3E}">
        <p14:creationId xmlns:p14="http://schemas.microsoft.com/office/powerpoint/2010/main" val="22974361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ltLang="en-US"/>
              <a:t>1-</a:t>
            </a:r>
            <a:fld id="{1AFC45F3-A58D-4A6E-8DCD-AE8ED5E0D188}" type="slidenum">
              <a:rPr lang="en-US" altLang="en-US" smtClean="0"/>
              <a:pPr/>
              <a:t>‹#›</a:t>
            </a:fld>
            <a:endParaRPr lang="en-US" altLang="en-US"/>
          </a:p>
        </p:txBody>
      </p:sp>
    </p:spTree>
    <p:extLst>
      <p:ext uri="{BB962C8B-B14F-4D97-AF65-F5344CB8AC3E}">
        <p14:creationId xmlns:p14="http://schemas.microsoft.com/office/powerpoint/2010/main" val="30504276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ltLang="en-US"/>
              <a:t>1-</a:t>
            </a:r>
            <a:fld id="{F62F0C89-787E-4886-9B36-6B47ACB38AD5}" type="slidenum">
              <a:rPr lang="en-US" altLang="en-US" smtClean="0"/>
              <a:pPr/>
              <a:t>‹#›</a:t>
            </a:fld>
            <a:endParaRPr lang="en-US" altLang="en-US"/>
          </a:p>
        </p:txBody>
      </p:sp>
    </p:spTree>
    <p:extLst>
      <p:ext uri="{BB962C8B-B14F-4D97-AF65-F5344CB8AC3E}">
        <p14:creationId xmlns:p14="http://schemas.microsoft.com/office/powerpoint/2010/main" val="2581050040"/>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F62F0C89-787E-4886-9B36-6B47ACB38AD5}" type="slidenum">
              <a:rPr lang="en-US" altLang="en-US" smtClean="0"/>
              <a:pPr/>
              <a:t>‹#›</a:t>
            </a:fld>
            <a:endParaRPr lang="en-US" altLang="en-US"/>
          </a:p>
        </p:txBody>
      </p:sp>
    </p:spTree>
    <p:extLst>
      <p:ext uri="{BB962C8B-B14F-4D97-AF65-F5344CB8AC3E}">
        <p14:creationId xmlns:p14="http://schemas.microsoft.com/office/powerpoint/2010/main" val="3978711353"/>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F62F0C89-787E-4886-9B36-6B47ACB38AD5}" type="slidenum">
              <a:rPr lang="en-US" altLang="en-US" smtClean="0"/>
              <a:pPr/>
              <a:t>‹#›</a:t>
            </a:fld>
            <a:endParaRPr lang="en-US" alt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34683410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F62F0C89-787E-4886-9B36-6B47ACB38AD5}" type="slidenum">
              <a:rPr lang="en-US" altLang="en-US" smtClean="0"/>
              <a:pPr/>
              <a:t>‹#›</a:t>
            </a:fld>
            <a:endParaRPr lang="en-US" altLang="en-US"/>
          </a:p>
        </p:txBody>
      </p:sp>
    </p:spTree>
    <p:extLst>
      <p:ext uri="{BB962C8B-B14F-4D97-AF65-F5344CB8AC3E}">
        <p14:creationId xmlns:p14="http://schemas.microsoft.com/office/powerpoint/2010/main" val="2959194174"/>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F62F0C89-787E-4886-9B36-6B47ACB38AD5}" type="slidenum">
              <a:rPr lang="en-US" altLang="en-US" smtClean="0"/>
              <a:pPr/>
              <a:t>‹#›</a:t>
            </a:fld>
            <a:endParaRPr lang="en-US" altLang="en-US"/>
          </a:p>
        </p:txBody>
      </p:sp>
    </p:spTree>
    <p:extLst>
      <p:ext uri="{BB962C8B-B14F-4D97-AF65-F5344CB8AC3E}">
        <p14:creationId xmlns:p14="http://schemas.microsoft.com/office/powerpoint/2010/main" val="2942835889"/>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F62F0C89-787E-4886-9B36-6B47ACB38AD5}" type="slidenum">
              <a:rPr lang="en-US" altLang="en-US" smtClean="0"/>
              <a:pPr/>
              <a:t>‹#›</a:t>
            </a:fld>
            <a:endParaRPr lang="en-US" altLang="en-US"/>
          </a:p>
        </p:txBody>
      </p:sp>
    </p:spTree>
    <p:extLst>
      <p:ext uri="{BB962C8B-B14F-4D97-AF65-F5344CB8AC3E}">
        <p14:creationId xmlns:p14="http://schemas.microsoft.com/office/powerpoint/2010/main" val="360274665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B828B527-0350-4D3B-B259-6F5AFB0DBB8D}" type="slidenum">
              <a:rPr lang="en-US" altLang="en-US" smtClean="0"/>
              <a:pPr/>
              <a:t>‹#›</a:t>
            </a:fld>
            <a:endParaRPr lang="en-US" altLang="en-US"/>
          </a:p>
        </p:txBody>
      </p:sp>
    </p:spTree>
    <p:extLst>
      <p:ext uri="{BB962C8B-B14F-4D97-AF65-F5344CB8AC3E}">
        <p14:creationId xmlns:p14="http://schemas.microsoft.com/office/powerpoint/2010/main" val="29368773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617CF7E5-4D0F-4C68-B23A-DD8FDE872AAD}" type="slidenum">
              <a:rPr lang="en-US" altLang="en-US" smtClean="0"/>
              <a:pPr/>
              <a:t>‹#›</a:t>
            </a:fld>
            <a:endParaRPr lang="en-US" altLang="en-US"/>
          </a:p>
        </p:txBody>
      </p:sp>
    </p:spTree>
    <p:extLst>
      <p:ext uri="{BB962C8B-B14F-4D97-AF65-F5344CB8AC3E}">
        <p14:creationId xmlns:p14="http://schemas.microsoft.com/office/powerpoint/2010/main" val="70428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r>
              <a:rPr lang="en-US"/>
              <a:t>1-</a:t>
            </a:r>
            <a:fld id="{DA902D16-EE85-1C4C-9D47-84F61844C651}" type="slidenum">
              <a:rPr lang="en-US"/>
              <a:pPr/>
              <a:t>‹#›</a:t>
            </a:fld>
            <a:endParaRPr lang="en-US"/>
          </a:p>
        </p:txBody>
      </p:sp>
    </p:spTree>
    <p:extLst>
      <p:ext uri="{BB962C8B-B14F-4D97-AF65-F5344CB8AC3E}">
        <p14:creationId xmlns:p14="http://schemas.microsoft.com/office/powerpoint/2010/main" val="13381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pic>
        <p:nvPicPr>
          <p:cNvPr id="7" name="Picture 6" descr="0321541405">
            <a:extLst>
              <a:ext uri="{FF2B5EF4-FFF2-40B4-BE49-F238E27FC236}">
                <a16:creationId xmlns:a16="http://schemas.microsoft.com/office/drawing/2014/main" id="{90A24492-2FDF-4815-8089-9731FC20ED0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0" y="609600"/>
            <a:ext cx="4364038" cy="5410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9694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83B865C1-0910-458A-88AB-99FBBFDBC51D}" type="slidenum">
              <a:rPr lang="en-US" altLang="en-US" smtClean="0"/>
              <a:pPr/>
              <a:t>‹#›</a:t>
            </a:fld>
            <a:endParaRPr lang="en-US" altLang="en-US"/>
          </a:p>
        </p:txBody>
      </p:sp>
    </p:spTree>
    <p:extLst>
      <p:ext uri="{BB962C8B-B14F-4D97-AF65-F5344CB8AC3E}">
        <p14:creationId xmlns:p14="http://schemas.microsoft.com/office/powerpoint/2010/main" val="3328248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A67490A8-194F-4D8D-8644-8C1B04E5DC15}" type="slidenum">
              <a:rPr lang="en-US" altLang="en-US" smtClean="0"/>
              <a:pPr/>
              <a:t>‹#›</a:t>
            </a:fld>
            <a:endParaRPr lang="en-US" altLang="en-US"/>
          </a:p>
        </p:txBody>
      </p:sp>
    </p:spTree>
    <p:extLst>
      <p:ext uri="{BB962C8B-B14F-4D97-AF65-F5344CB8AC3E}">
        <p14:creationId xmlns:p14="http://schemas.microsoft.com/office/powerpoint/2010/main" val="321585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ltLang="en-US"/>
              <a:t>1-</a:t>
            </a:r>
            <a:fld id="{C98F1130-B2D7-4B4A-A7C7-342F447560E1}" type="slidenum">
              <a:rPr lang="en-US" altLang="en-US" smtClean="0"/>
              <a:pPr/>
              <a:t>‹#›</a:t>
            </a:fld>
            <a:endParaRPr lang="en-US" altLang="en-US"/>
          </a:p>
        </p:txBody>
      </p:sp>
    </p:spTree>
    <p:extLst>
      <p:ext uri="{BB962C8B-B14F-4D97-AF65-F5344CB8AC3E}">
        <p14:creationId xmlns:p14="http://schemas.microsoft.com/office/powerpoint/2010/main" val="24617098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r>
              <a:rPr lang="en-US" altLang="en-US"/>
              <a:t>1-</a:t>
            </a:r>
            <a:fld id="{073449A0-0DEB-40D1-8985-B00FC8E21E11}" type="slidenum">
              <a:rPr lang="en-US" altLang="en-US" smtClean="0"/>
              <a:pPr/>
              <a:t>‹#›</a:t>
            </a:fld>
            <a:endParaRPr lang="en-US" altLang="en-US"/>
          </a:p>
        </p:txBody>
      </p:sp>
    </p:spTree>
    <p:extLst>
      <p:ext uri="{BB962C8B-B14F-4D97-AF65-F5344CB8AC3E}">
        <p14:creationId xmlns:p14="http://schemas.microsoft.com/office/powerpoint/2010/main" val="8497708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r>
              <a:rPr lang="en-US" altLang="en-US"/>
              <a:t>1-</a:t>
            </a:r>
            <a:fld id="{D66FEC44-8D20-4F92-A24C-2DCBB9D8A160}" type="slidenum">
              <a:rPr lang="en-US" altLang="en-US" smtClean="0"/>
              <a:pPr/>
              <a:t>‹#›</a:t>
            </a:fld>
            <a:endParaRPr lang="en-US" altLang="en-US"/>
          </a:p>
        </p:txBody>
      </p:sp>
    </p:spTree>
    <p:extLst>
      <p:ext uri="{BB962C8B-B14F-4D97-AF65-F5344CB8AC3E}">
        <p14:creationId xmlns:p14="http://schemas.microsoft.com/office/powerpoint/2010/main" val="10260153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r>
              <a:rPr lang="en-US" altLang="en-US"/>
              <a:t>1-</a:t>
            </a:r>
            <a:fld id="{590446F4-C267-421F-8463-5359089739B1}" type="slidenum">
              <a:rPr lang="en-US" altLang="en-US" smtClean="0"/>
              <a:pPr/>
              <a:t>‹#›</a:t>
            </a:fld>
            <a:endParaRPr lang="en-US" altLang="en-US"/>
          </a:p>
        </p:txBody>
      </p:sp>
    </p:spTree>
    <p:extLst>
      <p:ext uri="{BB962C8B-B14F-4D97-AF65-F5344CB8AC3E}">
        <p14:creationId xmlns:p14="http://schemas.microsoft.com/office/powerpoint/2010/main" val="14402924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r>
              <a:rPr lang="en-US" altLang="en-US"/>
              <a:t>1-</a:t>
            </a:r>
            <a:fld id="{7DB9DF23-3B1F-434E-96BB-D1A819B931CF}" type="slidenum">
              <a:rPr lang="en-US" altLang="en-US" smtClean="0"/>
              <a:pPr/>
              <a:t>‹#›</a:t>
            </a:fld>
            <a:endParaRPr lang="en-US" altLang="en-US"/>
          </a:p>
        </p:txBody>
      </p:sp>
    </p:spTree>
    <p:extLst>
      <p:ext uri="{BB962C8B-B14F-4D97-AF65-F5344CB8AC3E}">
        <p14:creationId xmlns:p14="http://schemas.microsoft.com/office/powerpoint/2010/main" val="40866726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ltLang="en-US"/>
              <a:t>1-</a:t>
            </a:r>
            <a:fld id="{53712ADF-D1FF-4B04-89AB-9E1DE30B8700}" type="slidenum">
              <a:rPr lang="en-US" altLang="en-US" smtClean="0"/>
              <a:pPr/>
              <a:t>‹#›</a:t>
            </a:fld>
            <a:endParaRPr lang="en-US" altLang="en-US"/>
          </a:p>
        </p:txBody>
      </p:sp>
    </p:spTree>
    <p:extLst>
      <p:ext uri="{BB962C8B-B14F-4D97-AF65-F5344CB8AC3E}">
        <p14:creationId xmlns:p14="http://schemas.microsoft.com/office/powerpoint/2010/main" val="3555940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ltLang="en-US"/>
              <a:t>1-</a:t>
            </a:r>
            <a:fld id="{D9FCAF48-0011-4BA3-9E51-898E31CB21A8}" type="slidenum">
              <a:rPr lang="en-US" altLang="en-US" smtClean="0"/>
              <a:pPr/>
              <a:t>‹#›</a:t>
            </a:fld>
            <a:endParaRPr lang="en-US" altLang="en-US"/>
          </a:p>
        </p:txBody>
      </p:sp>
    </p:spTree>
    <p:extLst>
      <p:ext uri="{BB962C8B-B14F-4D97-AF65-F5344CB8AC3E}">
        <p14:creationId xmlns:p14="http://schemas.microsoft.com/office/powerpoint/2010/main" val="188067515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r>
              <a:rPr lang="en-US"/>
              <a:t>1-</a:t>
            </a:r>
            <a:fld id="{D2C4E164-9434-2941-B641-B6932BB27EEE}" type="slidenum">
              <a:rPr lang="en-US"/>
              <a:pPr/>
              <a:t>‹#›</a:t>
            </a:fld>
            <a:endParaRPr lang="en-US"/>
          </a:p>
        </p:txBody>
      </p:sp>
    </p:spTree>
    <p:extLst>
      <p:ext uri="{BB962C8B-B14F-4D97-AF65-F5344CB8AC3E}">
        <p14:creationId xmlns:p14="http://schemas.microsoft.com/office/powerpoint/2010/main" val="20027416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D9FCAF48-0011-4BA3-9E51-898E31CB21A8}" type="slidenum">
              <a:rPr lang="en-US" altLang="en-US" smtClean="0"/>
              <a:pPr/>
              <a:t>‹#›</a:t>
            </a:fld>
            <a:endParaRPr lang="en-US" altLang="en-US"/>
          </a:p>
        </p:txBody>
      </p:sp>
    </p:spTree>
    <p:extLst>
      <p:ext uri="{BB962C8B-B14F-4D97-AF65-F5344CB8AC3E}">
        <p14:creationId xmlns:p14="http://schemas.microsoft.com/office/powerpoint/2010/main" val="3042212721"/>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D9FCAF48-0011-4BA3-9E51-898E31CB21A8}" type="slidenum">
              <a:rPr lang="en-US" altLang="en-US" smtClean="0"/>
              <a:pPr/>
              <a:t>‹#›</a:t>
            </a:fld>
            <a:endParaRPr lang="en-US" altLang="en-US"/>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119801071"/>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D9FCAF48-0011-4BA3-9E51-898E31CB21A8}" type="slidenum">
              <a:rPr lang="en-US" altLang="en-US" smtClean="0"/>
              <a:pPr/>
              <a:t>‹#›</a:t>
            </a:fld>
            <a:endParaRPr lang="en-US" altLang="en-US"/>
          </a:p>
        </p:txBody>
      </p:sp>
    </p:spTree>
    <p:extLst>
      <p:ext uri="{BB962C8B-B14F-4D97-AF65-F5344CB8AC3E}">
        <p14:creationId xmlns:p14="http://schemas.microsoft.com/office/powerpoint/2010/main" val="3581418798"/>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D9FCAF48-0011-4BA3-9E51-898E31CB21A8}" type="slidenum">
              <a:rPr lang="en-US" altLang="en-US" smtClean="0"/>
              <a:pPr/>
              <a:t>‹#›</a:t>
            </a:fld>
            <a:endParaRPr lang="en-US" altLang="en-US"/>
          </a:p>
        </p:txBody>
      </p:sp>
    </p:spTree>
    <p:extLst>
      <p:ext uri="{BB962C8B-B14F-4D97-AF65-F5344CB8AC3E}">
        <p14:creationId xmlns:p14="http://schemas.microsoft.com/office/powerpoint/2010/main" val="2786675001"/>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D9FCAF48-0011-4BA3-9E51-898E31CB21A8}" type="slidenum">
              <a:rPr lang="en-US" altLang="en-US" smtClean="0"/>
              <a:pPr/>
              <a:t>‹#›</a:t>
            </a:fld>
            <a:endParaRPr lang="en-US" altLang="en-US"/>
          </a:p>
        </p:txBody>
      </p:sp>
    </p:spTree>
    <p:extLst>
      <p:ext uri="{BB962C8B-B14F-4D97-AF65-F5344CB8AC3E}">
        <p14:creationId xmlns:p14="http://schemas.microsoft.com/office/powerpoint/2010/main" val="4159645779"/>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6D39B724-5ACD-4A27-B492-365F39DD9480}" type="slidenum">
              <a:rPr lang="en-US" altLang="en-US" smtClean="0"/>
              <a:pPr/>
              <a:t>‹#›</a:t>
            </a:fld>
            <a:endParaRPr lang="en-US" altLang="en-US"/>
          </a:p>
        </p:txBody>
      </p:sp>
    </p:spTree>
    <p:extLst>
      <p:ext uri="{BB962C8B-B14F-4D97-AF65-F5344CB8AC3E}">
        <p14:creationId xmlns:p14="http://schemas.microsoft.com/office/powerpoint/2010/main" val="8057077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B55505DA-22F7-4CA6-BF94-98010E556CB2}" type="slidenum">
              <a:rPr lang="en-US" altLang="en-US" smtClean="0"/>
              <a:pPr/>
              <a:t>‹#›</a:t>
            </a:fld>
            <a:endParaRPr lang="en-US" altLang="en-US"/>
          </a:p>
        </p:txBody>
      </p:sp>
    </p:spTree>
    <p:extLst>
      <p:ext uri="{BB962C8B-B14F-4D97-AF65-F5344CB8AC3E}">
        <p14:creationId xmlns:p14="http://schemas.microsoft.com/office/powerpoint/2010/main" val="31548958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pic>
        <p:nvPicPr>
          <p:cNvPr id="7" name="Picture 6" descr="0321541405">
            <a:extLst>
              <a:ext uri="{FF2B5EF4-FFF2-40B4-BE49-F238E27FC236}">
                <a16:creationId xmlns:a16="http://schemas.microsoft.com/office/drawing/2014/main" id="{8AA39DB2-8062-419C-BB5A-E4DF23B34F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91000" y="609600"/>
            <a:ext cx="4364038" cy="5410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3045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A6BF4EB9-447F-4A80-AEBD-15B89CBD427C}" type="slidenum">
              <a:rPr lang="en-US" altLang="en-US" smtClean="0"/>
              <a:pPr/>
              <a:t>‹#›</a:t>
            </a:fld>
            <a:endParaRPr lang="en-US" altLang="en-US"/>
          </a:p>
        </p:txBody>
      </p:sp>
    </p:spTree>
    <p:extLst>
      <p:ext uri="{BB962C8B-B14F-4D97-AF65-F5344CB8AC3E}">
        <p14:creationId xmlns:p14="http://schemas.microsoft.com/office/powerpoint/2010/main" val="17402693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FE26E560-6D0D-499F-B9E9-E14723B41124}" type="slidenum">
              <a:rPr lang="en-US" altLang="en-US" smtClean="0"/>
              <a:pPr/>
              <a:t>‹#›</a:t>
            </a:fld>
            <a:endParaRPr lang="en-US" altLang="en-US"/>
          </a:p>
        </p:txBody>
      </p:sp>
    </p:spTree>
    <p:extLst>
      <p:ext uri="{BB962C8B-B14F-4D97-AF65-F5344CB8AC3E}">
        <p14:creationId xmlns:p14="http://schemas.microsoft.com/office/powerpoint/2010/main" val="224212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r>
              <a:rPr lang="en-US"/>
              <a:t>1-</a:t>
            </a:r>
            <a:fld id="{B0A4325B-153E-8F49-80FC-CACE2EDB7B85}" type="slidenum">
              <a:rPr lang="en-US"/>
              <a:pPr/>
              <a:t>‹#›</a:t>
            </a:fld>
            <a:endParaRPr lang="en-US"/>
          </a:p>
        </p:txBody>
      </p:sp>
    </p:spTree>
    <p:extLst>
      <p:ext uri="{BB962C8B-B14F-4D97-AF65-F5344CB8AC3E}">
        <p14:creationId xmlns:p14="http://schemas.microsoft.com/office/powerpoint/2010/main" val="26060399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ltLang="en-US"/>
              <a:t>1-</a:t>
            </a:r>
            <a:fld id="{FF4C1E85-62EA-4A39-BFDC-BD2BF3274FF6}" type="slidenum">
              <a:rPr lang="en-US" altLang="en-US" smtClean="0"/>
              <a:pPr/>
              <a:t>‹#›</a:t>
            </a:fld>
            <a:endParaRPr lang="en-US" altLang="en-US"/>
          </a:p>
        </p:txBody>
      </p:sp>
    </p:spTree>
    <p:extLst>
      <p:ext uri="{BB962C8B-B14F-4D97-AF65-F5344CB8AC3E}">
        <p14:creationId xmlns:p14="http://schemas.microsoft.com/office/powerpoint/2010/main" val="25127001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r>
              <a:rPr lang="en-US" altLang="en-US"/>
              <a:t>1-</a:t>
            </a:r>
            <a:fld id="{EC4D5CE5-3DC4-4963-B0F6-54DB02F95A4A}" type="slidenum">
              <a:rPr lang="en-US" altLang="en-US" smtClean="0"/>
              <a:pPr/>
              <a:t>‹#›</a:t>
            </a:fld>
            <a:endParaRPr lang="en-US" altLang="en-US"/>
          </a:p>
        </p:txBody>
      </p:sp>
    </p:spTree>
    <p:extLst>
      <p:ext uri="{BB962C8B-B14F-4D97-AF65-F5344CB8AC3E}">
        <p14:creationId xmlns:p14="http://schemas.microsoft.com/office/powerpoint/2010/main" val="8886505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r>
              <a:rPr lang="en-US" altLang="en-US"/>
              <a:t>1-</a:t>
            </a:r>
            <a:fld id="{F4D6DA98-A829-46AC-BF6D-024C7A23C7ED}" type="slidenum">
              <a:rPr lang="en-US" altLang="en-US" smtClean="0"/>
              <a:pPr/>
              <a:t>‹#›</a:t>
            </a:fld>
            <a:endParaRPr lang="en-US" altLang="en-US"/>
          </a:p>
        </p:txBody>
      </p:sp>
    </p:spTree>
    <p:extLst>
      <p:ext uri="{BB962C8B-B14F-4D97-AF65-F5344CB8AC3E}">
        <p14:creationId xmlns:p14="http://schemas.microsoft.com/office/powerpoint/2010/main" val="33216924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r>
              <a:rPr lang="en-US" altLang="en-US"/>
              <a:t>1-</a:t>
            </a:r>
            <a:fld id="{0AFFFE80-8423-4CA2-AD49-5954713B22C3}" type="slidenum">
              <a:rPr lang="en-US" altLang="en-US" smtClean="0"/>
              <a:pPr/>
              <a:t>‹#›</a:t>
            </a:fld>
            <a:endParaRPr lang="en-US" altLang="en-US"/>
          </a:p>
        </p:txBody>
      </p:sp>
    </p:spTree>
    <p:extLst>
      <p:ext uri="{BB962C8B-B14F-4D97-AF65-F5344CB8AC3E}">
        <p14:creationId xmlns:p14="http://schemas.microsoft.com/office/powerpoint/2010/main" val="13810911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2" y="3129281"/>
            <a:ext cx="2551461"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r>
              <a:rPr lang="en-US" altLang="en-US"/>
              <a:t>1-</a:t>
            </a:r>
            <a:fld id="{865DA108-79D8-4FE7-835B-8E94F5FD5460}" type="slidenum">
              <a:rPr lang="en-US" altLang="en-US" smtClean="0"/>
              <a:pPr/>
              <a:t>‹#›</a:t>
            </a:fld>
            <a:endParaRPr lang="en-US" altLang="en-US"/>
          </a:p>
        </p:txBody>
      </p:sp>
    </p:spTree>
    <p:extLst>
      <p:ext uri="{BB962C8B-B14F-4D97-AF65-F5344CB8AC3E}">
        <p14:creationId xmlns:p14="http://schemas.microsoft.com/office/powerpoint/2010/main" val="3953238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ltLang="en-US"/>
              <a:t>1-</a:t>
            </a:r>
            <a:fld id="{E62E75F8-1D0E-44FA-BA2F-0C150BB71D3B}" type="slidenum">
              <a:rPr lang="en-US" altLang="en-US" smtClean="0"/>
              <a:pPr/>
              <a:t>‹#›</a:t>
            </a:fld>
            <a:endParaRPr lang="en-US" altLang="en-US"/>
          </a:p>
        </p:txBody>
      </p:sp>
    </p:spTree>
    <p:extLst>
      <p:ext uri="{BB962C8B-B14F-4D97-AF65-F5344CB8AC3E}">
        <p14:creationId xmlns:p14="http://schemas.microsoft.com/office/powerpoint/2010/main" val="29688217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ltLang="en-US"/>
              <a:t>1-</a:t>
            </a:r>
            <a:fld id="{8D9EC062-5B04-402D-9E76-DD23690024E5}" type="slidenum">
              <a:rPr lang="en-US" altLang="en-US" smtClean="0"/>
              <a:pPr/>
              <a:t>‹#›</a:t>
            </a:fld>
            <a:endParaRPr lang="en-US" altLang="en-US"/>
          </a:p>
        </p:txBody>
      </p:sp>
    </p:spTree>
    <p:extLst>
      <p:ext uri="{BB962C8B-B14F-4D97-AF65-F5344CB8AC3E}">
        <p14:creationId xmlns:p14="http://schemas.microsoft.com/office/powerpoint/2010/main" val="3167168307"/>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8D9EC062-5B04-402D-9E76-DD23690024E5}" type="slidenum">
              <a:rPr lang="en-US" altLang="en-US" smtClean="0"/>
              <a:pPr/>
              <a:t>‹#›</a:t>
            </a:fld>
            <a:endParaRPr lang="en-US" altLang="en-US"/>
          </a:p>
        </p:txBody>
      </p:sp>
    </p:spTree>
    <p:extLst>
      <p:ext uri="{BB962C8B-B14F-4D97-AF65-F5344CB8AC3E}">
        <p14:creationId xmlns:p14="http://schemas.microsoft.com/office/powerpoint/2010/main" val="2017782147"/>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8" y="1447800"/>
            <a:ext cx="6001049"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448177" y="3771174"/>
            <a:ext cx="546115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8D9EC062-5B04-402D-9E76-DD23690024E5}" type="slidenum">
              <a:rPr lang="en-US" altLang="en-US" smtClean="0"/>
              <a:pPr/>
              <a:t>‹#›</a:t>
            </a:fld>
            <a:endParaRPr lang="en-US" altLang="en-US"/>
          </a:p>
        </p:txBody>
      </p:sp>
      <p:sp>
        <p:nvSpPr>
          <p:cNvPr id="12" name="TextBox 11"/>
          <p:cNvSpPr txBox="1"/>
          <p:nvPr/>
        </p:nvSpPr>
        <p:spPr>
          <a:xfrm>
            <a:off x="673897" y="971253"/>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6999690" y="2613787"/>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804288080"/>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2" y="3124201"/>
            <a:ext cx="6620968"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8D9EC062-5B04-402D-9E76-DD23690024E5}" type="slidenum">
              <a:rPr lang="en-US" altLang="en-US" smtClean="0"/>
              <a:pPr/>
              <a:t>‹#›</a:t>
            </a:fld>
            <a:endParaRPr lang="en-US" altLang="en-US"/>
          </a:p>
        </p:txBody>
      </p:sp>
    </p:spTree>
    <p:extLst>
      <p:ext uri="{BB962C8B-B14F-4D97-AF65-F5344CB8AC3E}">
        <p14:creationId xmlns:p14="http://schemas.microsoft.com/office/powerpoint/2010/main" val="338587199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1-</a:t>
            </a:r>
            <a:fld id="{4CCD212C-6A1B-9E47-88EA-9DABB48903F4}" type="slidenum">
              <a:rPr lang="en-US"/>
              <a:pPr/>
              <a:t>‹#›</a:t>
            </a:fld>
            <a:endParaRPr lang="en-US"/>
          </a:p>
        </p:txBody>
      </p:sp>
    </p:spTree>
    <p:extLst>
      <p:ext uri="{BB962C8B-B14F-4D97-AF65-F5344CB8AC3E}">
        <p14:creationId xmlns:p14="http://schemas.microsoft.com/office/powerpoint/2010/main" val="36245987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8D9EC062-5B04-402D-9E76-DD23690024E5}" type="slidenum">
              <a:rPr lang="en-US" altLang="en-US" smtClean="0"/>
              <a:pPr/>
              <a:t>‹#›</a:t>
            </a:fld>
            <a:endParaRPr lang="en-US" altLang="en-US"/>
          </a:p>
        </p:txBody>
      </p:sp>
    </p:spTree>
    <p:extLst>
      <p:ext uri="{BB962C8B-B14F-4D97-AF65-F5344CB8AC3E}">
        <p14:creationId xmlns:p14="http://schemas.microsoft.com/office/powerpoint/2010/main" val="1755660295"/>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21"/>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2"/>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11/25/2019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8D9EC062-5B04-402D-9E76-DD23690024E5}" type="slidenum">
              <a:rPr lang="en-US" altLang="en-US" smtClean="0"/>
              <a:pPr/>
              <a:t>‹#›</a:t>
            </a:fld>
            <a:endParaRPr lang="en-US" altLang="en-US"/>
          </a:p>
        </p:txBody>
      </p:sp>
    </p:spTree>
    <p:extLst>
      <p:ext uri="{BB962C8B-B14F-4D97-AF65-F5344CB8AC3E}">
        <p14:creationId xmlns:p14="http://schemas.microsoft.com/office/powerpoint/2010/main" val="3495933946"/>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89012F6D-D72F-4251-9F16-A0006C09662C}" type="slidenum">
              <a:rPr lang="en-US" altLang="en-US" smtClean="0"/>
              <a:pPr/>
              <a:t>‹#›</a:t>
            </a:fld>
            <a:endParaRPr lang="en-US" altLang="en-US"/>
          </a:p>
        </p:txBody>
      </p:sp>
    </p:spTree>
    <p:extLst>
      <p:ext uri="{BB962C8B-B14F-4D97-AF65-F5344CB8AC3E}">
        <p14:creationId xmlns:p14="http://schemas.microsoft.com/office/powerpoint/2010/main" val="7496670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ltLang="en-US"/>
              <a:t>1-</a:t>
            </a:r>
            <a:fld id="{525E6678-35B0-418B-8CB2-EC436172CE7F}" type="slidenum">
              <a:rPr lang="en-US" altLang="en-US" smtClean="0"/>
              <a:pPr/>
              <a:t>‹#›</a:t>
            </a:fld>
            <a:endParaRPr lang="en-US" altLang="en-US"/>
          </a:p>
        </p:txBody>
      </p:sp>
    </p:spTree>
    <p:extLst>
      <p:ext uri="{BB962C8B-B14F-4D97-AF65-F5344CB8AC3E}">
        <p14:creationId xmlns:p14="http://schemas.microsoft.com/office/powerpoint/2010/main" val="305012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1-</a:t>
            </a:r>
            <a:fld id="{2692C274-0BB2-C84B-BC0E-D3C69DD39D2A}" type="slidenum">
              <a:rPr lang="en-US"/>
              <a:pPr/>
              <a:t>‹#›</a:t>
            </a:fld>
            <a:endParaRPr lang="en-US"/>
          </a:p>
        </p:txBody>
      </p:sp>
    </p:spTree>
    <p:extLst>
      <p:ext uri="{BB962C8B-B14F-4D97-AF65-F5344CB8AC3E}">
        <p14:creationId xmlns:p14="http://schemas.microsoft.com/office/powerpoint/2010/main" val="184571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1-</a:t>
            </a:r>
            <a:fld id="{A65769A6-A96F-FF4A-8B88-A42807C5532E}" type="slidenum">
              <a:rPr lang="en-US"/>
              <a:pPr/>
              <a:t>‹#›</a:t>
            </a:fld>
            <a:endParaRPr lang="en-US"/>
          </a:p>
        </p:txBody>
      </p:sp>
    </p:spTree>
    <p:extLst>
      <p:ext uri="{BB962C8B-B14F-4D97-AF65-F5344CB8AC3E}">
        <p14:creationId xmlns:p14="http://schemas.microsoft.com/office/powerpoint/2010/main" val="3001816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5.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07298"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07299"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07300" name="Rectangle 4"/>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000" b="1">
                <a:latin typeface="Arial" charset="0"/>
              </a:defRPr>
            </a:lvl1pPr>
          </a:lstStyle>
          <a:p>
            <a:r>
              <a:rPr lang="en-US"/>
              <a:t>1-</a:t>
            </a:r>
            <a:fld id="{FF050408-98C5-2447-ACF8-4F83506372BA}" type="slidenum">
              <a:rPr lang="en-US"/>
              <a:pPr/>
              <a:t>‹#›</a:t>
            </a:fld>
            <a:endParaRPr lang="en-US"/>
          </a:p>
        </p:txBody>
      </p:sp>
      <p:sp>
        <p:nvSpPr>
          <p:cNvPr id="1207301" name="Rectangle 5"/>
          <p:cNvSpPr>
            <a:spLocks noChangeArrowheads="1"/>
          </p:cNvSpPr>
          <p:nvPr userDrawn="1"/>
        </p:nvSpPr>
        <p:spPr bwMode="auto">
          <a:xfrm>
            <a:off x="0" y="6613525"/>
            <a:ext cx="473075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00"/>
              <a:t>Copyright © 2010 Pearson Education, publishing as Addison-Wesley. All rights reserved</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ea typeface="ＭＳ Ｐゴシック" charset="0"/>
          <a:cs typeface="Arial" charset="0"/>
        </a:defRPr>
      </a:lvl2pPr>
      <a:lvl3pPr algn="ctr" rtl="0" fontAlgn="base">
        <a:spcBef>
          <a:spcPct val="0"/>
        </a:spcBef>
        <a:spcAft>
          <a:spcPct val="0"/>
        </a:spcAft>
        <a:defRPr sz="4400">
          <a:solidFill>
            <a:schemeClr val="tx2"/>
          </a:solidFill>
          <a:latin typeface="Times" charset="0"/>
          <a:ea typeface="ＭＳ Ｐゴシック" charset="0"/>
          <a:cs typeface="Arial" charset="0"/>
        </a:defRPr>
      </a:lvl3pPr>
      <a:lvl4pPr algn="ctr" rtl="0" fontAlgn="base">
        <a:spcBef>
          <a:spcPct val="0"/>
        </a:spcBef>
        <a:spcAft>
          <a:spcPct val="0"/>
        </a:spcAft>
        <a:defRPr sz="4400">
          <a:solidFill>
            <a:schemeClr val="tx2"/>
          </a:solidFill>
          <a:latin typeface="Times" charset="0"/>
          <a:ea typeface="ＭＳ Ｐゴシック" charset="0"/>
          <a:cs typeface="Arial" charset="0"/>
        </a:defRPr>
      </a:lvl4pPr>
      <a:lvl5pPr algn="ctr" rtl="0" fontAlgn="base">
        <a:spcBef>
          <a:spcPct val="0"/>
        </a:spcBef>
        <a:spcAft>
          <a:spcPct val="0"/>
        </a:spcAft>
        <a:defRPr sz="4400">
          <a:solidFill>
            <a:schemeClr val="tx2"/>
          </a:solidFill>
          <a:latin typeface="Times" charset="0"/>
          <a:ea typeface="ＭＳ Ｐゴシック" charset="0"/>
          <a:cs typeface="Arial" charset="0"/>
        </a:defRPr>
      </a:lvl5pPr>
      <a:lvl6pPr marL="457200" algn="ctr" rtl="0" fontAlgn="base">
        <a:spcBef>
          <a:spcPct val="0"/>
        </a:spcBef>
        <a:spcAft>
          <a:spcPct val="0"/>
        </a:spcAft>
        <a:defRPr sz="4400">
          <a:solidFill>
            <a:schemeClr val="tx2"/>
          </a:solidFill>
          <a:latin typeface="Times" charset="0"/>
          <a:ea typeface="ＭＳ Ｐゴシック" charset="0"/>
          <a:cs typeface="Arial" charset="0"/>
        </a:defRPr>
      </a:lvl6pPr>
      <a:lvl7pPr marL="914400" algn="ctr" rtl="0" fontAlgn="base">
        <a:spcBef>
          <a:spcPct val="0"/>
        </a:spcBef>
        <a:spcAft>
          <a:spcPct val="0"/>
        </a:spcAft>
        <a:defRPr sz="4400">
          <a:solidFill>
            <a:schemeClr val="tx2"/>
          </a:solidFill>
          <a:latin typeface="Times" charset="0"/>
          <a:ea typeface="ＭＳ Ｐゴシック" charset="0"/>
          <a:cs typeface="Arial" charset="0"/>
        </a:defRPr>
      </a:lvl7pPr>
      <a:lvl8pPr marL="1371600" algn="ctr" rtl="0" fontAlgn="base">
        <a:spcBef>
          <a:spcPct val="0"/>
        </a:spcBef>
        <a:spcAft>
          <a:spcPct val="0"/>
        </a:spcAft>
        <a:defRPr sz="4400">
          <a:solidFill>
            <a:schemeClr val="tx2"/>
          </a:solidFill>
          <a:latin typeface="Times" charset="0"/>
          <a:ea typeface="ＭＳ Ｐゴシック" charset="0"/>
          <a:cs typeface="Arial" charset="0"/>
        </a:defRPr>
      </a:lvl8pPr>
      <a:lvl9pPr marL="1828800" algn="ctr" rtl="0" fontAlgn="base">
        <a:spcBef>
          <a:spcPct val="0"/>
        </a:spcBef>
        <a:spcAft>
          <a:spcPct val="0"/>
        </a:spcAft>
        <a:defRPr sz="4400">
          <a:solidFill>
            <a:schemeClr val="tx2"/>
          </a:solidFill>
          <a:latin typeface="Times" charset="0"/>
          <a:ea typeface="ＭＳ Ｐゴシック"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Arial" charset="0"/>
          <a:cs typeface="+mn-cs"/>
        </a:defRPr>
      </a:lvl2pPr>
      <a:lvl3pPr marL="1143000" indent="-228600" algn="l" rtl="0" fontAlgn="base">
        <a:spcBef>
          <a:spcPct val="20000"/>
        </a:spcBef>
        <a:spcAft>
          <a:spcPct val="0"/>
        </a:spcAft>
        <a:buChar char="•"/>
        <a:defRPr sz="2400">
          <a:solidFill>
            <a:schemeClr val="tx1"/>
          </a:solidFill>
          <a:latin typeface="+mn-lt"/>
          <a:ea typeface="Arial" charset="0"/>
          <a:cs typeface="+mn-cs"/>
        </a:defRPr>
      </a:lvl3pPr>
      <a:lvl4pPr marL="1600200" indent="-228600" algn="l" rtl="0" fontAlgn="base">
        <a:spcBef>
          <a:spcPct val="20000"/>
        </a:spcBef>
        <a:spcAft>
          <a:spcPct val="0"/>
        </a:spcAft>
        <a:buChar char="–"/>
        <a:defRPr sz="2000">
          <a:solidFill>
            <a:schemeClr val="tx1"/>
          </a:solidFill>
          <a:latin typeface="+mn-lt"/>
          <a:ea typeface="Arial" charset="0"/>
          <a:cs typeface="+mn-cs"/>
        </a:defRPr>
      </a:lvl4pPr>
      <a:lvl5pPr marL="2057400" indent="-228600" algn="l" rtl="0" fontAlgn="base">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762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762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76228" name="Rectangle 4"/>
          <p:cNvSpPr>
            <a:spLocks noGrp="1" noChangeArrowheads="1"/>
          </p:cNvSpPr>
          <p:nvPr>
            <p:ph type="sldNum" sz="quarter" idx="4"/>
          </p:nvPr>
        </p:nvSpPr>
        <p:spPr bwMode="auto">
          <a:xfrm>
            <a:off x="6553200" y="63246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000" b="1">
                <a:latin typeface="Arial" panose="020B0604020202020204" pitchFamily="34" charset="0"/>
              </a:defRPr>
            </a:lvl1pPr>
          </a:lstStyle>
          <a:p>
            <a:r>
              <a:rPr lang="en-US"/>
              <a:t>1-</a:t>
            </a:r>
            <a:fld id="{FF050408-98C5-2447-ACF8-4F83506372BA}" type="slidenum">
              <a:rPr lang="en-US" smtClean="0"/>
              <a:pPr/>
              <a:t>‹#›</a:t>
            </a:fld>
            <a:endParaRPr lang="en-US"/>
          </a:p>
        </p:txBody>
      </p:sp>
      <p:sp>
        <p:nvSpPr>
          <p:cNvPr id="1076229" name="Rectangle 5"/>
          <p:cNvSpPr>
            <a:spLocks noChangeArrowheads="1"/>
          </p:cNvSpPr>
          <p:nvPr/>
        </p:nvSpPr>
        <p:spPr bwMode="auto">
          <a:xfrm>
            <a:off x="0" y="6613525"/>
            <a:ext cx="473075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Copyright © 2010 Pearson Education, publishing as Addison-Wesley. All rights reserved</a:t>
            </a:r>
          </a:p>
        </p:txBody>
      </p:sp>
      <p:sp>
        <p:nvSpPr>
          <p:cNvPr id="6" name="Rectangle 5"/>
          <p:cNvSpPr>
            <a:spLocks noChangeArrowheads="1"/>
          </p:cNvSpPr>
          <p:nvPr userDrawn="1"/>
        </p:nvSpPr>
        <p:spPr bwMode="auto">
          <a:xfrm>
            <a:off x="0" y="6613525"/>
            <a:ext cx="473075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000"/>
              <a:t>Copyright © 2010 Pearson Education, publishing as Addison-Wesley. All rights reserved</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panose="02020603050405020304" pitchFamily="18"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Times" panose="02020603050405020304" pitchFamily="18"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Times" panose="02020603050405020304" pitchFamily="18"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Times" panose="02020603050405020304" pitchFamily="18"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Times" panose="02020603050405020304" pitchFamily="18"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Times" panose="02020603050405020304" pitchFamily="18"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Times" panose="02020603050405020304" pitchFamily="18"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Times" panose="02020603050405020304" pitchFamily="18"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11/25/2019</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r>
              <a:rPr lang="en-US" altLang="en-US"/>
              <a:t>1-</a:t>
            </a:r>
            <a:fld id="{F62F0C89-787E-4886-9B36-6B47ACB38AD5}" type="slidenum">
              <a:rPr lang="en-US" altLang="en-US" smtClean="0"/>
              <a:pPr/>
              <a:t>‹#›</a:t>
            </a:fld>
            <a:endParaRPr lang="en-US" altLang="en-US"/>
          </a:p>
        </p:txBody>
      </p:sp>
      <p:sp>
        <p:nvSpPr>
          <p:cNvPr id="13" name="Rectangle 5"/>
          <p:cNvSpPr>
            <a:spLocks noChangeArrowheads="1"/>
          </p:cNvSpPr>
          <p:nvPr/>
        </p:nvSpPr>
        <p:spPr bwMode="auto">
          <a:xfrm>
            <a:off x="0" y="6613525"/>
            <a:ext cx="4730750"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Copyright © 2010 Pearson Education, publishing as Addison-Wesley. All rights reserved</a:t>
            </a:r>
          </a:p>
        </p:txBody>
      </p:sp>
    </p:spTree>
    <p:extLst>
      <p:ext uri="{BB962C8B-B14F-4D97-AF65-F5344CB8AC3E}">
        <p14:creationId xmlns:p14="http://schemas.microsoft.com/office/powerpoint/2010/main" val="2116010353"/>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11/25/2019</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r>
              <a:rPr lang="en-US" altLang="en-US"/>
              <a:t>1-</a:t>
            </a:r>
            <a:fld id="{D9FCAF48-0011-4BA3-9E51-898E31CB21A8}" type="slidenum">
              <a:rPr lang="en-US" altLang="en-US" smtClean="0"/>
              <a:pPr/>
              <a:t>‹#›</a:t>
            </a:fld>
            <a:endParaRPr lang="en-US" altLang="en-US"/>
          </a:p>
        </p:txBody>
      </p:sp>
      <p:sp>
        <p:nvSpPr>
          <p:cNvPr id="13" name="Rectangle 5">
            <a:extLst>
              <a:ext uri="{FF2B5EF4-FFF2-40B4-BE49-F238E27FC236}">
                <a16:creationId xmlns:a16="http://schemas.microsoft.com/office/drawing/2014/main" id="{E9270563-8C0D-44B4-9372-75B8916DA4C9}"/>
              </a:ext>
            </a:extLst>
          </p:cNvPr>
          <p:cNvSpPr>
            <a:spLocks noChangeArrowheads="1"/>
          </p:cNvSpPr>
          <p:nvPr userDrawn="1"/>
        </p:nvSpPr>
        <p:spPr bwMode="auto">
          <a:xfrm>
            <a:off x="0" y="6613525"/>
            <a:ext cx="47307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Copyright © 2010 Pearson Education, publishing as Addison-Wesley. All rights reserved</a:t>
            </a:r>
          </a:p>
        </p:txBody>
      </p:sp>
    </p:spTree>
    <p:extLst>
      <p:ext uri="{BB962C8B-B14F-4D97-AF65-F5344CB8AC3E}">
        <p14:creationId xmlns:p14="http://schemas.microsoft.com/office/powerpoint/2010/main" val="2718857383"/>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11/25/2019</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r>
              <a:rPr lang="en-US" altLang="en-US"/>
              <a:t>1-</a:t>
            </a:r>
            <a:fld id="{8D9EC062-5B04-402D-9E76-DD23690024E5}" type="slidenum">
              <a:rPr lang="en-US" altLang="en-US" smtClean="0"/>
              <a:pPr/>
              <a:t>‹#›</a:t>
            </a:fld>
            <a:endParaRPr lang="en-US" altLang="en-US"/>
          </a:p>
        </p:txBody>
      </p:sp>
      <p:sp>
        <p:nvSpPr>
          <p:cNvPr id="13" name="Rectangle 7">
            <a:extLst>
              <a:ext uri="{FF2B5EF4-FFF2-40B4-BE49-F238E27FC236}">
                <a16:creationId xmlns:a16="http://schemas.microsoft.com/office/drawing/2014/main" id="{D9A8F624-151F-45D0-B13F-29829FBA0BEC}"/>
              </a:ext>
            </a:extLst>
          </p:cNvPr>
          <p:cNvSpPr>
            <a:spLocks noChangeArrowheads="1"/>
          </p:cNvSpPr>
          <p:nvPr userDrawn="1"/>
        </p:nvSpPr>
        <p:spPr bwMode="auto">
          <a:xfrm>
            <a:off x="0" y="6613525"/>
            <a:ext cx="47307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a:t>Copyright © 2010 Pearson Education, publishing as Addison-Wesley. All rights reserved</a:t>
            </a:r>
          </a:p>
        </p:txBody>
      </p:sp>
    </p:spTree>
    <p:extLst>
      <p:ext uri="{BB962C8B-B14F-4D97-AF65-F5344CB8AC3E}">
        <p14:creationId xmlns:p14="http://schemas.microsoft.com/office/powerpoint/2010/main" val="2699003479"/>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9.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9.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9.xml"/></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4.xml"/><Relationship Id="rId4" Type="http://schemas.openxmlformats.org/officeDocument/2006/relationships/image" Target="../media/image30.gif"/></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9.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ctrTitle"/>
          </p:nvPr>
        </p:nvSpPr>
        <p:spPr/>
        <p:txBody>
          <a:bodyPr/>
          <a:lstStyle/>
          <a:p>
            <a:r>
              <a:rPr lang="en-US" sz="4400" dirty="0"/>
              <a:t>Chapter 19</a:t>
            </a:r>
          </a:p>
        </p:txBody>
      </p:sp>
      <p:sp>
        <p:nvSpPr>
          <p:cNvPr id="672771" name="Rectangle 3"/>
          <p:cNvSpPr>
            <a:spLocks noGrp="1" noChangeArrowheads="1"/>
          </p:cNvSpPr>
          <p:nvPr>
            <p:ph type="subTitle" idx="1"/>
          </p:nvPr>
        </p:nvSpPr>
        <p:spPr/>
        <p:txBody>
          <a:bodyPr/>
          <a:lstStyle/>
          <a:p>
            <a:r>
              <a:rPr lang="en-US"/>
              <a:t>Binary Search Trees</a:t>
            </a: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Children </a:t>
            </a:r>
            <a:r>
              <a:rPr lang="mr-IN" dirty="0"/>
              <a:t>–</a:t>
            </a:r>
            <a:r>
              <a:rPr lang="en-US" dirty="0"/>
              <a:t> Smart choice</a:t>
            </a:r>
          </a:p>
        </p:txBody>
      </p:sp>
      <p:sp>
        <p:nvSpPr>
          <p:cNvPr id="4" name="Content Placeholder 3"/>
          <p:cNvSpPr>
            <a:spLocks noGrp="1"/>
          </p:cNvSpPr>
          <p:nvPr>
            <p:ph idx="1"/>
          </p:nvPr>
        </p:nvSpPr>
        <p:spPr>
          <a:xfrm>
            <a:off x="827700" y="1828800"/>
            <a:ext cx="6711654" cy="4195481"/>
          </a:xfrm>
        </p:spPr>
        <p:txBody>
          <a:bodyPr/>
          <a:lstStyle/>
          <a:p>
            <a:r>
              <a:rPr lang="en-US" dirty="0"/>
              <a:t>Pick the smallest child on the right, and move it into position of the node you are deleting</a:t>
            </a:r>
          </a:p>
          <a:p>
            <a:r>
              <a:rPr lang="en-US" dirty="0"/>
              <a:t>If it has a right child, attach it</a:t>
            </a:r>
          </a:p>
          <a:p>
            <a:pPr lvl="1"/>
            <a:r>
              <a:rPr lang="en-US" dirty="0"/>
              <a:t>(why not a left?)</a:t>
            </a:r>
          </a:p>
        </p:txBody>
      </p:sp>
      <p:sp>
        <p:nvSpPr>
          <p:cNvPr id="3" name="Slide Number Placeholder 1"/>
          <p:cNvSpPr>
            <a:spLocks noGrp="1"/>
          </p:cNvSpPr>
          <p:nvPr>
            <p:ph type="sldNum" sz="quarter" idx="12"/>
          </p:nvPr>
        </p:nvSpPr>
        <p:spPr/>
        <p:txBody>
          <a:bodyPr/>
          <a:lstStyle/>
          <a:p>
            <a:r>
              <a:rPr lang="en-US"/>
              <a:t>1-</a:t>
            </a:r>
            <a:fld id="{5D371D26-CE75-3740-B7D5-A5226F6AD456}" type="slidenum">
              <a:rPr lang="en-US"/>
              <a:pPr/>
              <a:t>10</a:t>
            </a:fld>
            <a:endParaRPr lang="en-US"/>
          </a:p>
        </p:txBody>
      </p:sp>
      <p:pic>
        <p:nvPicPr>
          <p:cNvPr id="1114114" name="Picture 2" descr="weiss19-0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86150"/>
            <a:ext cx="8229600" cy="2838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2722" name="Picture 2" descr="weiss19-6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371600"/>
            <a:ext cx="7277100" cy="5340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D144AF5C-8D1C-5843-ACD4-371033A5B2C7}" type="slidenum">
              <a:rPr lang="en-US"/>
              <a:pPr/>
              <a:t>101</a:t>
            </a:fld>
            <a:endParaRPr lang="en-US"/>
          </a:p>
        </p:txBody>
      </p:sp>
      <p:pic>
        <p:nvPicPr>
          <p:cNvPr id="1183746" name="Picture 2" descr="weiss19-6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76200"/>
            <a:ext cx="5287963" cy="647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15904088-4841-244B-AC0A-E7EF40C09206}" type="slidenum">
              <a:rPr lang="en-US"/>
              <a:pPr/>
              <a:t>102</a:t>
            </a:fld>
            <a:endParaRPr lang="en-US"/>
          </a:p>
        </p:txBody>
      </p:sp>
      <p:pic>
        <p:nvPicPr>
          <p:cNvPr id="1184770" name="Picture 2" descr="weiss19-68a"/>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700" y="342900"/>
            <a:ext cx="5064125"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5794" name="Picture 2" descr="weiss19-68b"/>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50" y="1371600"/>
            <a:ext cx="7150100" cy="533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D609D01D-F75D-D24C-A1CC-5B08087642A4}" type="slidenum">
              <a:rPr lang="en-US"/>
              <a:pPr/>
              <a:t>104</a:t>
            </a:fld>
            <a:endParaRPr lang="en-US"/>
          </a:p>
        </p:txBody>
      </p:sp>
      <p:pic>
        <p:nvPicPr>
          <p:cNvPr id="1186818" name="Picture 2" descr="weiss19-6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04800"/>
            <a:ext cx="5537200"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DF6F4E1E-6546-7B4E-8551-D241E6BF5DE4}" type="slidenum">
              <a:rPr lang="en-US"/>
              <a:pPr/>
              <a:t>105</a:t>
            </a:fld>
            <a:endParaRPr lang="en-US"/>
          </a:p>
        </p:txBody>
      </p:sp>
      <p:pic>
        <p:nvPicPr>
          <p:cNvPr id="1187842" name="Picture 2" descr="weiss19-70"/>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42900"/>
            <a:ext cx="4978400"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CA0C5A45-1151-6F4C-AF85-76075CEBF6F1}" type="slidenum">
              <a:rPr lang="en-US"/>
              <a:pPr/>
              <a:t>106</a:t>
            </a:fld>
            <a:endParaRPr lang="en-US"/>
          </a:p>
        </p:txBody>
      </p:sp>
      <p:pic>
        <p:nvPicPr>
          <p:cNvPr id="1188866" name="Picture 2" descr="weiss19-7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42900"/>
            <a:ext cx="5705475"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73D73CC7-7573-EE44-84A8-40705DEF7BF3}" type="slidenum">
              <a:rPr lang="en-US"/>
              <a:pPr/>
              <a:t>107</a:t>
            </a:fld>
            <a:endParaRPr lang="en-US"/>
          </a:p>
        </p:txBody>
      </p:sp>
      <p:pic>
        <p:nvPicPr>
          <p:cNvPr id="1189890" name="Picture 2" descr="weiss19-7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5216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C60F102B-254B-F440-B0F0-0420D0C6C505}" type="slidenum">
              <a:rPr lang="en-US"/>
              <a:pPr/>
              <a:t>108</a:t>
            </a:fld>
            <a:endParaRPr lang="en-US"/>
          </a:p>
        </p:txBody>
      </p:sp>
      <p:pic>
        <p:nvPicPr>
          <p:cNvPr id="1190914" name="Picture 2" descr="weiss19-7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342900"/>
            <a:ext cx="4779963"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94705FBE-8382-984C-967E-474AA4EFAA62}" type="slidenum">
              <a:rPr lang="en-US"/>
              <a:pPr/>
              <a:t>109</a:t>
            </a:fld>
            <a:endParaRPr lang="en-US"/>
          </a:p>
        </p:txBody>
      </p:sp>
      <p:pic>
        <p:nvPicPr>
          <p:cNvPr id="1191938" name="Picture 2" descr="weiss19-7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800"/>
            <a:ext cx="5907088"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161666C0-1833-5840-8B85-1CC715FAC3D0}" type="slidenum">
              <a:rPr lang="en-US"/>
              <a:pPr/>
              <a:t>11</a:t>
            </a:fld>
            <a:endParaRPr lang="en-US"/>
          </a:p>
        </p:txBody>
      </p:sp>
      <p:pic>
        <p:nvPicPr>
          <p:cNvPr id="1115138" name="Picture 2" descr="weiss19-05"/>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445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BAD54DF4-D415-1944-803F-7F793E07BE6A}" type="slidenum">
              <a:rPr lang="en-US"/>
              <a:pPr/>
              <a:t>110</a:t>
            </a:fld>
            <a:endParaRPr lang="en-US"/>
          </a:p>
        </p:txBody>
      </p:sp>
      <p:pic>
        <p:nvPicPr>
          <p:cNvPr id="1192962" name="Picture 2" descr="weiss19-75"/>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88" y="342900"/>
            <a:ext cx="6323012"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79C35DFF-4866-844E-B7A5-6BF143EA808F}" type="slidenum">
              <a:rPr lang="en-US"/>
              <a:pPr/>
              <a:t>111</a:t>
            </a:fld>
            <a:endParaRPr lang="en-US"/>
          </a:p>
        </p:txBody>
      </p:sp>
      <p:pic>
        <p:nvPicPr>
          <p:cNvPr id="1193986" name="Picture 2" descr="weiss19-7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4800"/>
            <a:ext cx="6240463"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4C443D04-CE49-D744-8F84-F6A351C9336E}" type="slidenum">
              <a:rPr lang="en-US"/>
              <a:pPr/>
              <a:t>112</a:t>
            </a:fld>
            <a:endParaRPr lang="en-US"/>
          </a:p>
        </p:txBody>
      </p:sp>
      <p:pic>
        <p:nvPicPr>
          <p:cNvPr id="1195010" name="Picture 2" descr="weiss19-7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800" y="152400"/>
            <a:ext cx="5094288" cy="6362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128348FC-38C1-FF4E-81AE-483878A6A7D0}" type="slidenum">
              <a:rPr lang="en-US"/>
              <a:pPr/>
              <a:t>113</a:t>
            </a:fld>
            <a:endParaRPr lang="en-US"/>
          </a:p>
        </p:txBody>
      </p:sp>
      <p:pic>
        <p:nvPicPr>
          <p:cNvPr id="1196034" name="Picture 2" descr="weiss19-78"/>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42900"/>
            <a:ext cx="5400675"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0F208615-C4C6-6642-ADDD-61478DAA965C}" type="slidenum">
              <a:rPr lang="en-US"/>
              <a:pPr/>
              <a:t>114</a:t>
            </a:fld>
            <a:endParaRPr lang="en-US"/>
          </a:p>
        </p:txBody>
      </p:sp>
      <p:pic>
        <p:nvPicPr>
          <p:cNvPr id="1197058" name="Picture 2" descr="weiss19-7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300" y="152400"/>
            <a:ext cx="5121275" cy="647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F266325D-BE06-1A4E-A94B-61C42C8E2E47}" type="slidenum">
              <a:rPr lang="en-US"/>
              <a:pPr/>
              <a:t>115</a:t>
            </a:fld>
            <a:endParaRPr lang="en-US"/>
          </a:p>
        </p:txBody>
      </p:sp>
      <p:pic>
        <p:nvPicPr>
          <p:cNvPr id="1198082" name="Picture 2" descr="weiss19-80"/>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04800"/>
            <a:ext cx="5576888"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2BB384D9-B5BB-0741-B309-64F9A5A795BA}" type="slidenum">
              <a:rPr lang="en-US"/>
              <a:pPr/>
              <a:t>116</a:t>
            </a:fld>
            <a:endParaRPr lang="en-US"/>
          </a:p>
        </p:txBody>
      </p:sp>
      <p:pic>
        <p:nvPicPr>
          <p:cNvPr id="1199106" name="Picture 2" descr="weiss19-8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6524625"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C5FD45CE-E42F-D04B-B7DA-3E6E40E68CED}" type="slidenum">
              <a:rPr lang="en-US"/>
              <a:pPr/>
              <a:t>117</a:t>
            </a:fld>
            <a:endParaRPr lang="en-US"/>
          </a:p>
        </p:txBody>
      </p:sp>
      <p:pic>
        <p:nvPicPr>
          <p:cNvPr id="1200130" name="Picture 2" descr="weiss19-8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04800"/>
            <a:ext cx="5414963"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B-Trees</a:t>
            </a:r>
          </a:p>
        </p:txBody>
      </p:sp>
      <p:sp>
        <p:nvSpPr>
          <p:cNvPr id="3" name="Content Placeholder 2"/>
          <p:cNvSpPr>
            <a:spLocks noGrp="1"/>
          </p:cNvSpPr>
          <p:nvPr>
            <p:ph idx="1"/>
          </p:nvPr>
        </p:nvSpPr>
        <p:spPr/>
        <p:txBody>
          <a:bodyPr>
            <a:normAutofit fontScale="70000" lnSpcReduction="20000"/>
          </a:bodyPr>
          <a:lstStyle/>
          <a:p>
            <a:r>
              <a:rPr lang="en-US" dirty="0"/>
              <a:t>So far, we have assumed that we can store an entire data structure in the main memory of a computer. Suppose, however, that we have more data than can fit in main memory, and, as a result, we must have the data structure reside on disk. When that happens, the rules of the game change, because the Big-Oh model is no longer meaningful. </a:t>
            </a:r>
          </a:p>
          <a:p>
            <a:r>
              <a:rPr lang="en-US" dirty="0"/>
              <a:t>We have 500 million instructions versus 120 disk accesses. Put another way, one disk access is worth about 4,000,000 instructions. </a:t>
            </a:r>
          </a:p>
          <a:p>
            <a:r>
              <a:rPr lang="en-US" dirty="0"/>
              <a:t>10,000,000 items, that each key is 32 bytes (representing a name), and that a record is 256 bytes. We assume that this data set does not fit in main memory and that we are 1 of 20 users on a system (so we have 1/20 of the resources). Thus in 1 sec. we can execute 25 million instructions or perform six disk accesses. </a:t>
            </a:r>
          </a:p>
          <a:p>
            <a:r>
              <a:rPr lang="en-US" dirty="0"/>
              <a:t>The unbalanced binary search tree is a disaster. In the worst case, it has linear depth and thus could require 10,000,000 disk accesses. </a:t>
            </a:r>
          </a:p>
          <a:p>
            <a:r>
              <a:rPr lang="en-US" dirty="0"/>
              <a:t>On average a successful search would require 1.38 log </a:t>
            </a:r>
            <a:r>
              <a:rPr lang="en-US" i="1" dirty="0"/>
              <a:t>N </a:t>
            </a:r>
            <a:r>
              <a:rPr lang="en-US" dirty="0"/>
              <a:t>disk accesses, and as log 10,000,000 is approximately 24, an average search would require 32 disk accesses, or 5 sec. In a typical randomly constructed tree, we would expect that a few nodes are three times deeper; they would require about 100 disk accesses, or 16 sec. A red–black tree is somewhat better at 4 seconds</a:t>
            </a:r>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118</a:t>
            </a:fld>
            <a:endParaRPr lang="en-US" altLang="en-US"/>
          </a:p>
        </p:txBody>
      </p:sp>
    </p:spTree>
    <p:extLst>
      <p:ext uri="{BB962C8B-B14F-4D97-AF65-F5344CB8AC3E}">
        <p14:creationId xmlns:p14="http://schemas.microsoft.com/office/powerpoint/2010/main" val="287222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More Branching</a:t>
            </a:r>
          </a:p>
        </p:txBody>
      </p:sp>
      <p:sp>
        <p:nvSpPr>
          <p:cNvPr id="3" name="Content Placeholder 2"/>
          <p:cNvSpPr>
            <a:spLocks noGrp="1"/>
          </p:cNvSpPr>
          <p:nvPr>
            <p:ph idx="1"/>
          </p:nvPr>
        </p:nvSpPr>
        <p:spPr/>
        <p:txBody>
          <a:bodyPr/>
          <a:lstStyle/>
          <a:p>
            <a:r>
              <a:rPr lang="en-US" dirty="0"/>
              <a:t>An </a:t>
            </a:r>
            <a:r>
              <a:rPr lang="en-US" i="1" dirty="0"/>
              <a:t>M-</a:t>
            </a:r>
            <a:r>
              <a:rPr lang="en-US" i="1" dirty="0" err="1"/>
              <a:t>ary</a:t>
            </a:r>
            <a:r>
              <a:rPr lang="en-US" i="1" dirty="0"/>
              <a:t> search tree </a:t>
            </a:r>
            <a:r>
              <a:rPr lang="en-US" dirty="0"/>
              <a:t>allows </a:t>
            </a:r>
            <a:r>
              <a:rPr lang="en-US" i="1" dirty="0"/>
              <a:t>M</a:t>
            </a:r>
            <a:r>
              <a:rPr lang="en-US" dirty="0"/>
              <a:t>-way branching, and as branching increases, the depth decreases. Whereas a complete binary tree has height that is roughly log</a:t>
            </a:r>
            <a:r>
              <a:rPr lang="en-US" baseline="-25000" dirty="0"/>
              <a:t>2</a:t>
            </a:r>
            <a:r>
              <a:rPr lang="en-US" dirty="0"/>
              <a:t> </a:t>
            </a:r>
            <a:r>
              <a:rPr lang="en-US" i="1" dirty="0"/>
              <a:t>N, </a:t>
            </a:r>
            <a:r>
              <a:rPr lang="en-US" dirty="0"/>
              <a:t>a complete </a:t>
            </a:r>
            <a:r>
              <a:rPr lang="en-US" i="1" dirty="0"/>
              <a:t>M</a:t>
            </a:r>
            <a:r>
              <a:rPr lang="en-US" dirty="0"/>
              <a:t>-</a:t>
            </a:r>
            <a:r>
              <a:rPr lang="en-US" dirty="0" err="1"/>
              <a:t>ary</a:t>
            </a:r>
            <a:r>
              <a:rPr lang="en-US" dirty="0"/>
              <a:t> tree has height that is roughly </a:t>
            </a:r>
            <a:r>
              <a:rPr lang="en-US" dirty="0" err="1"/>
              <a:t>log</a:t>
            </a:r>
            <a:r>
              <a:rPr lang="en-US" i="1" baseline="-25000" dirty="0" err="1"/>
              <a:t>M</a:t>
            </a:r>
            <a:r>
              <a:rPr lang="en-US" i="1" dirty="0"/>
              <a:t> N</a:t>
            </a:r>
            <a:r>
              <a:rPr lang="en-US" dirty="0"/>
              <a:t>. </a:t>
            </a:r>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119</a:t>
            </a:fld>
            <a:endParaRPr lang="en-US" altLang="en-US"/>
          </a:p>
        </p:txBody>
      </p:sp>
    </p:spTree>
    <p:extLst>
      <p:ext uri="{BB962C8B-B14F-4D97-AF65-F5344CB8AC3E}">
        <p14:creationId xmlns:p14="http://schemas.microsoft.com/office/powerpoint/2010/main" val="4093644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EB0C6166-8660-624A-BBFA-59897A0CB283}" type="slidenum">
              <a:rPr lang="en-US"/>
              <a:pPr/>
              <a:t>12</a:t>
            </a:fld>
            <a:endParaRPr lang="en-US"/>
          </a:p>
        </p:txBody>
      </p:sp>
      <p:pic>
        <p:nvPicPr>
          <p:cNvPr id="1116162" name="Picture 2" descr="weiss19-06a"/>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71600"/>
            <a:ext cx="7162800" cy="5249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B-Tree</a:t>
            </a:r>
          </a:p>
        </p:txBody>
      </p:sp>
      <p:sp>
        <p:nvSpPr>
          <p:cNvPr id="4" name="Content Placeholder 3"/>
          <p:cNvSpPr>
            <a:spLocks noGrp="1"/>
          </p:cNvSpPr>
          <p:nvPr>
            <p:ph idx="1"/>
          </p:nvPr>
        </p:nvSpPr>
        <p:spPr>
          <a:xfrm>
            <a:off x="827700" y="1447801"/>
            <a:ext cx="6711654" cy="3352800"/>
          </a:xfrm>
        </p:spPr>
        <p:txBody>
          <a:bodyPr>
            <a:normAutofit fontScale="85000" lnSpcReduction="20000"/>
          </a:bodyPr>
          <a:lstStyle/>
          <a:p>
            <a:pPr marL="0" indent="0">
              <a:buNone/>
            </a:pPr>
            <a:r>
              <a:rPr lang="en-US" dirty="0"/>
              <a:t>A B-tree of order </a:t>
            </a:r>
            <a:r>
              <a:rPr lang="en-US" i="1" dirty="0"/>
              <a:t>M </a:t>
            </a:r>
            <a:r>
              <a:rPr lang="en-US" dirty="0"/>
              <a:t>is an </a:t>
            </a:r>
            <a:r>
              <a:rPr lang="en-US" i="1" dirty="0"/>
              <a:t>M</a:t>
            </a:r>
            <a:r>
              <a:rPr lang="en-US" dirty="0"/>
              <a:t>-</a:t>
            </a:r>
            <a:r>
              <a:rPr lang="en-US" dirty="0" err="1"/>
              <a:t>ary</a:t>
            </a:r>
            <a:r>
              <a:rPr lang="en-US" dirty="0"/>
              <a:t> tree with the following properties.</a:t>
            </a:r>
          </a:p>
          <a:p>
            <a:r>
              <a:rPr lang="en-US" dirty="0"/>
              <a:t>The data items are stored at leaves. </a:t>
            </a:r>
          </a:p>
          <a:p>
            <a:r>
              <a:rPr lang="en-US" dirty="0"/>
              <a:t>The </a:t>
            </a:r>
            <a:r>
              <a:rPr lang="en-US" dirty="0" err="1"/>
              <a:t>nonleaf</a:t>
            </a:r>
            <a:r>
              <a:rPr lang="en-US" dirty="0"/>
              <a:t> nodes store as many as </a:t>
            </a:r>
            <a:r>
              <a:rPr lang="en-US" i="1" dirty="0"/>
              <a:t>M </a:t>
            </a:r>
            <a:r>
              <a:rPr lang="en-US" dirty="0"/>
              <a:t>– 1 keys to guide the searching; key </a:t>
            </a:r>
            <a:r>
              <a:rPr lang="en-US" i="1" dirty="0" err="1"/>
              <a:t>i</a:t>
            </a:r>
            <a:r>
              <a:rPr lang="en-US" i="1" dirty="0"/>
              <a:t> </a:t>
            </a:r>
            <a:r>
              <a:rPr lang="en-US" dirty="0"/>
              <a:t>represents the smallest key in </a:t>
            </a:r>
            <a:r>
              <a:rPr lang="en-US" dirty="0" err="1"/>
              <a:t>subtree</a:t>
            </a:r>
            <a:r>
              <a:rPr lang="en-US" dirty="0"/>
              <a:t> </a:t>
            </a:r>
            <a:r>
              <a:rPr lang="en-US" i="1" dirty="0" err="1"/>
              <a:t>i</a:t>
            </a:r>
            <a:r>
              <a:rPr lang="en-US" i="1" dirty="0"/>
              <a:t> </a:t>
            </a:r>
            <a:r>
              <a:rPr lang="en-US" dirty="0"/>
              <a:t>+ 1. </a:t>
            </a:r>
          </a:p>
          <a:p>
            <a:r>
              <a:rPr lang="en-US" dirty="0"/>
              <a:t>The root is either a leaf or has between 2 and </a:t>
            </a:r>
            <a:r>
              <a:rPr lang="en-US" i="1" dirty="0"/>
              <a:t>M </a:t>
            </a:r>
            <a:r>
              <a:rPr lang="en-US" dirty="0"/>
              <a:t>children. </a:t>
            </a:r>
          </a:p>
          <a:p>
            <a:r>
              <a:rPr lang="en-US" dirty="0"/>
              <a:t>All </a:t>
            </a:r>
            <a:r>
              <a:rPr lang="en-US" dirty="0" err="1"/>
              <a:t>nonleaf</a:t>
            </a:r>
            <a:r>
              <a:rPr lang="en-US" dirty="0"/>
              <a:t> nodes (except the root) have between ⎡</a:t>
            </a:r>
            <a:r>
              <a:rPr lang="en-US" i="1" dirty="0"/>
              <a:t>M</a:t>
            </a:r>
            <a:r>
              <a:rPr lang="en-US" dirty="0"/>
              <a:t>/2⎤ and </a:t>
            </a:r>
            <a:r>
              <a:rPr lang="en-US" i="1" dirty="0"/>
              <a:t>M </a:t>
            </a:r>
            <a:r>
              <a:rPr lang="en-US" dirty="0"/>
              <a:t>children. </a:t>
            </a:r>
          </a:p>
          <a:p>
            <a:r>
              <a:rPr lang="en-US" dirty="0"/>
              <a:t>All leaves are at the same depth and have between ⎡</a:t>
            </a:r>
            <a:r>
              <a:rPr lang="en-US" i="1" dirty="0"/>
              <a:t>L</a:t>
            </a:r>
            <a:r>
              <a:rPr lang="en-US" dirty="0"/>
              <a:t>/2⎤ and </a:t>
            </a:r>
            <a:r>
              <a:rPr lang="en-US" i="1" dirty="0"/>
              <a:t>L </a:t>
            </a:r>
            <a:r>
              <a:rPr lang="en-US" dirty="0"/>
              <a:t>data items, for some </a:t>
            </a:r>
            <a:r>
              <a:rPr lang="en-US" i="1" dirty="0"/>
              <a:t>L </a:t>
            </a:r>
            <a:r>
              <a:rPr lang="en-US" dirty="0"/>
              <a:t>(the determination of </a:t>
            </a:r>
            <a:r>
              <a:rPr lang="en-US" i="1" dirty="0"/>
              <a:t>L </a:t>
            </a:r>
            <a:r>
              <a:rPr lang="en-US" dirty="0"/>
              <a:t>is described shortly). </a:t>
            </a:r>
          </a:p>
          <a:p>
            <a:endParaRPr lang="en-US" dirty="0"/>
          </a:p>
          <a:p>
            <a:endParaRPr lang="en-US" dirty="0"/>
          </a:p>
        </p:txBody>
      </p:sp>
      <p:sp>
        <p:nvSpPr>
          <p:cNvPr id="3" name="Slide Number Placeholder 1"/>
          <p:cNvSpPr>
            <a:spLocks noGrp="1"/>
          </p:cNvSpPr>
          <p:nvPr>
            <p:ph type="sldNum" sz="quarter" idx="12"/>
          </p:nvPr>
        </p:nvSpPr>
        <p:spPr/>
        <p:txBody>
          <a:bodyPr/>
          <a:lstStyle/>
          <a:p>
            <a:r>
              <a:rPr lang="en-US"/>
              <a:t>1-</a:t>
            </a:r>
            <a:fld id="{41A15161-EA7E-2F49-A3A4-C5AD59DEF943}" type="slidenum">
              <a:rPr lang="en-US"/>
              <a:pPr/>
              <a:t>120</a:t>
            </a:fld>
            <a:endParaRPr lang="en-US"/>
          </a:p>
        </p:txBody>
      </p:sp>
      <p:pic>
        <p:nvPicPr>
          <p:cNvPr id="1201154" name="Picture 2" descr="weiss19-8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800600"/>
            <a:ext cx="8229600" cy="1884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C54FA215-19DB-6541-92F0-34656F5A68BC}" type="slidenum">
              <a:rPr lang="en-US"/>
              <a:pPr/>
              <a:t>121</a:t>
            </a:fld>
            <a:endParaRPr lang="en-US"/>
          </a:p>
        </p:txBody>
      </p:sp>
      <p:pic>
        <p:nvPicPr>
          <p:cNvPr id="1202178" name="Picture 2" descr="weiss19-8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54200"/>
            <a:ext cx="8229600" cy="3167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DB1D13B9-5BE5-7A4E-927C-64BEC0781C12}" type="slidenum">
              <a:rPr lang="en-US"/>
              <a:pPr/>
              <a:t>122</a:t>
            </a:fld>
            <a:endParaRPr lang="en-US"/>
          </a:p>
        </p:txBody>
      </p:sp>
      <p:pic>
        <p:nvPicPr>
          <p:cNvPr id="1203202" name="Picture 2" descr="weiss19-85"/>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65300"/>
            <a:ext cx="8229600" cy="3333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73369D81-816B-1945-B61C-76B66B88719E}" type="slidenum">
              <a:rPr lang="en-US"/>
              <a:pPr/>
              <a:t>123</a:t>
            </a:fld>
            <a:endParaRPr lang="en-US"/>
          </a:p>
        </p:txBody>
      </p:sp>
      <p:pic>
        <p:nvPicPr>
          <p:cNvPr id="1204226" name="Picture 2" descr="weiss19-8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41500"/>
            <a:ext cx="8229600" cy="3184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59AE37C7-D2D3-B644-8F79-656996D32974}" type="slidenum">
              <a:rPr lang="en-US"/>
              <a:pPr/>
              <a:t>124</a:t>
            </a:fld>
            <a:endParaRPr lang="en-US"/>
          </a:p>
        </p:txBody>
      </p:sp>
      <p:pic>
        <p:nvPicPr>
          <p:cNvPr id="1205250" name="Picture 2" descr="weiss19-8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41500"/>
            <a:ext cx="8229600" cy="3176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4BFEBBE3-BD7F-E64B-B153-6496BE370C90}" type="slidenum">
              <a:rPr lang="en-US"/>
              <a:pPr/>
              <a:t>125</a:t>
            </a:fld>
            <a:endParaRPr lang="en-US"/>
          </a:p>
        </p:txBody>
      </p:sp>
      <p:pic>
        <p:nvPicPr>
          <p:cNvPr id="1206274" name="Picture 2" descr="weiss19-88"/>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16100"/>
            <a:ext cx="8229600" cy="324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D3ED91B3-586D-8A4F-83E0-2DC819833189}" type="slidenum">
              <a:rPr lang="en-US"/>
              <a:pPr/>
              <a:t>13</a:t>
            </a:fld>
            <a:endParaRPr lang="en-US"/>
          </a:p>
        </p:txBody>
      </p:sp>
      <p:pic>
        <p:nvPicPr>
          <p:cNvPr id="1117186" name="Picture 2" descr="weiss19-06b"/>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6934200" cy="6043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C39332CD-2880-5F4B-B3CC-501F04395F4D}" type="slidenum">
              <a:rPr lang="en-US"/>
              <a:pPr/>
              <a:t>14</a:t>
            </a:fld>
            <a:endParaRPr lang="en-US"/>
          </a:p>
        </p:txBody>
      </p:sp>
      <p:pic>
        <p:nvPicPr>
          <p:cNvPr id="1118210" name="Picture 2" descr="weiss19-0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98700"/>
            <a:ext cx="8229600" cy="2254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 It Up - </a:t>
            </a:r>
            <a:r>
              <a:rPr lang="en-US" dirty="0" err="1"/>
              <a:t>findMin</a:t>
            </a:r>
            <a:endParaRPr lang="en-US" dirty="0"/>
          </a:p>
        </p:txBody>
      </p:sp>
      <p:sp>
        <p:nvSpPr>
          <p:cNvPr id="3" name="Content Placeholder 2"/>
          <p:cNvSpPr>
            <a:spLocks noGrp="1"/>
          </p:cNvSpPr>
          <p:nvPr>
            <p:ph idx="1"/>
          </p:nvPr>
        </p:nvSpPr>
        <p:spPr>
          <a:xfrm>
            <a:off x="827700" y="2052925"/>
            <a:ext cx="6711654" cy="4195481"/>
          </a:xfrm>
        </p:spPr>
        <p:txBody>
          <a:bodyPr/>
          <a:lstStyle/>
          <a:p>
            <a:r>
              <a:rPr lang="en-US" dirty="0"/>
              <a:t>Code up the </a:t>
            </a:r>
            <a:r>
              <a:rPr lang="en-US" dirty="0" err="1"/>
              <a:t>findMin</a:t>
            </a:r>
            <a:r>
              <a:rPr lang="en-US" dirty="0"/>
              <a:t> method in the BinarySearchTree.java file</a:t>
            </a:r>
          </a:p>
          <a:p>
            <a:pPr lvl="1"/>
            <a:r>
              <a:rPr lang="en-US" dirty="0"/>
              <a:t>Do it iteratively, as the homework asks for a recursive solution</a:t>
            </a:r>
          </a:p>
        </p:txBody>
      </p:sp>
      <p:sp>
        <p:nvSpPr>
          <p:cNvPr id="4" name="Slide Number Placeholder 3"/>
          <p:cNvSpPr>
            <a:spLocks noGrp="1"/>
          </p:cNvSpPr>
          <p:nvPr>
            <p:ph type="sldNum"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1" b="0" i="0" u="none" strike="noStrike" kern="1200" cap="none" spc="0" normalizeH="0" baseline="0" noProof="0">
                <a:ln>
                  <a:noFill/>
                </a:ln>
                <a:solidFill>
                  <a:prstClr val="white">
                    <a:tint val="75000"/>
                  </a:prstClr>
                </a:solidFill>
                <a:effectLst/>
                <a:uLnTx/>
                <a:uFillTx/>
                <a:latin typeface="Times" panose="02020603050405020304" pitchFamily="18" charset="0"/>
                <a:ea typeface="ＭＳ Ｐゴシック" charset="0"/>
                <a:cs typeface="+mn-cs"/>
              </a:rPr>
              <a:t>1-</a:t>
            </a:r>
            <a:fld id="{83B865C1-0910-458A-88AB-99FBBFDBC51D}" type="slidenum">
              <a:rPr kumimoji="0" lang="en-US" altLang="en-US" sz="2801" b="0" i="0" u="none" strike="noStrike" kern="1200" cap="none" spc="0" normalizeH="0" baseline="0" noProof="0" smtClean="0">
                <a:ln>
                  <a:noFill/>
                </a:ln>
                <a:solidFill>
                  <a:prstClr val="white">
                    <a:tint val="75000"/>
                  </a:prstClr>
                </a:solidFill>
                <a:effectLst/>
                <a:uLnTx/>
                <a:uFillTx/>
                <a:latin typeface="Times" panose="02020603050405020304" pitchFamily="18" charset="0"/>
                <a:ea typeface="ＭＳ Ｐゴシック" charset="0"/>
                <a:cs typeface="+mn-cs"/>
              </a:rPr>
              <a:pPr marL="0" marR="0" lvl="0" indent="0" algn="ctr" defTabSz="914400" rtl="0" eaLnBrk="0" fontAlgn="base" latinLnBrk="0" hangingPunct="0">
                <a:lnSpc>
                  <a:spcPct val="100000"/>
                </a:lnSpc>
                <a:spcBef>
                  <a:spcPct val="0"/>
                </a:spcBef>
                <a:spcAft>
                  <a:spcPct val="0"/>
                </a:spcAft>
                <a:buClrTx/>
                <a:buSzTx/>
                <a:buFontTx/>
                <a:buNone/>
                <a:tabLst/>
                <a:defRPr/>
              </a:pPr>
              <a:t>15</a:t>
            </a:fld>
            <a:endParaRPr kumimoji="0" lang="en-US" altLang="en-US" sz="2801" b="0" i="0" u="none" strike="noStrike" kern="1200" cap="none" spc="0" normalizeH="0" baseline="0" noProof="0">
              <a:ln>
                <a:noFill/>
              </a:ln>
              <a:solidFill>
                <a:prstClr val="white">
                  <a:tint val="75000"/>
                </a:prstClr>
              </a:solidFill>
              <a:effectLst/>
              <a:uLnTx/>
              <a:uFillTx/>
              <a:latin typeface="Times" panose="02020603050405020304" pitchFamily="18" charset="0"/>
              <a:ea typeface="ＭＳ Ｐゴシック" charset="0"/>
              <a:cs typeface="+mn-cs"/>
            </a:endParaRPr>
          </a:p>
        </p:txBody>
      </p:sp>
      <p:pic>
        <p:nvPicPr>
          <p:cNvPr id="6" name="Picture 2" descr="weiss19-09">
            <a:extLst>
              <a:ext uri="{FF2B5EF4-FFF2-40B4-BE49-F238E27FC236}">
                <a16:creationId xmlns:a16="http://schemas.microsoft.com/office/drawing/2014/main" id="{979C31C9-902B-4F77-B4A8-CEAB4C78C8CE}"/>
              </a:ext>
            </a:extLst>
          </p:cNvPr>
          <p:cNvPicPr preferRelativeResize="0">
            <a:picLocks noChangeAspect="1" noChangeArrowheads="1"/>
          </p:cNvPicPr>
          <p:nvPr/>
        </p:nvPicPr>
        <p:blipFill rotWithShape="1">
          <a:blip r:embed="rId2">
            <a:extLst>
              <a:ext uri="{28A0092B-C50C-407E-A947-70E740481C1C}">
                <a14:useLocalDpi xmlns:a14="http://schemas.microsoft.com/office/drawing/2010/main" val="0"/>
              </a:ext>
            </a:extLst>
          </a:blip>
          <a:srcRect b="73720"/>
          <a:stretch/>
        </p:blipFill>
        <p:spPr bwMode="auto">
          <a:xfrm>
            <a:off x="742950" y="3810000"/>
            <a:ext cx="7658100" cy="14005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046712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0258" name="Picture 2" descr="weiss19-09"/>
          <p:cNvPicPr preferRelativeResize="0">
            <a:picLocks noChangeAspect="1" noChangeArrowheads="1"/>
          </p:cNvPicPr>
          <p:nvPr/>
        </p:nvPicPr>
        <p:blipFill rotWithShape="1">
          <a:blip r:embed="rId2">
            <a:extLst>
              <a:ext uri="{28A0092B-C50C-407E-A947-70E740481C1C}">
                <a14:useLocalDpi xmlns:a14="http://schemas.microsoft.com/office/drawing/2010/main" val="0"/>
              </a:ext>
            </a:extLst>
          </a:blip>
          <a:srcRect b="51385"/>
          <a:stretch/>
        </p:blipFill>
        <p:spPr bwMode="auto">
          <a:xfrm>
            <a:off x="742950" y="3124200"/>
            <a:ext cx="7658100" cy="259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Title 1">
            <a:extLst>
              <a:ext uri="{FF2B5EF4-FFF2-40B4-BE49-F238E27FC236}">
                <a16:creationId xmlns:a16="http://schemas.microsoft.com/office/drawing/2014/main" id="{D910A121-F4AC-426F-AA08-F4D7EA8F5979}"/>
              </a:ext>
            </a:extLst>
          </p:cNvPr>
          <p:cNvSpPr>
            <a:spLocks noGrp="1"/>
          </p:cNvSpPr>
          <p:nvPr>
            <p:ph type="title"/>
          </p:nvPr>
        </p:nvSpPr>
        <p:spPr/>
        <p:txBody>
          <a:bodyPr/>
          <a:lstStyle/>
          <a:p>
            <a:r>
              <a:rPr lang="en-US" dirty="0" err="1"/>
              <a:t>findMin</a:t>
            </a:r>
            <a:endParaRPr lang="en-US" dirty="0"/>
          </a:p>
        </p:txBody>
      </p:sp>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 It Up - </a:t>
            </a:r>
            <a:r>
              <a:rPr lang="en-US" dirty="0" err="1"/>
              <a:t>findMax</a:t>
            </a:r>
            <a:endParaRPr lang="en-US" dirty="0"/>
          </a:p>
        </p:txBody>
      </p:sp>
      <p:sp>
        <p:nvSpPr>
          <p:cNvPr id="3" name="Content Placeholder 2"/>
          <p:cNvSpPr>
            <a:spLocks noGrp="1"/>
          </p:cNvSpPr>
          <p:nvPr>
            <p:ph idx="1"/>
          </p:nvPr>
        </p:nvSpPr>
        <p:spPr/>
        <p:txBody>
          <a:bodyPr/>
          <a:lstStyle/>
          <a:p>
            <a:r>
              <a:rPr lang="en-US" dirty="0"/>
              <a:t>Code up the </a:t>
            </a:r>
            <a:r>
              <a:rPr lang="en-US" dirty="0" err="1"/>
              <a:t>findMax</a:t>
            </a:r>
            <a:r>
              <a:rPr lang="en-US" dirty="0"/>
              <a:t> method in the BinarySearchTree.java file</a:t>
            </a:r>
          </a:p>
          <a:p>
            <a:pPr lvl="1"/>
            <a:r>
              <a:rPr lang="en-US" dirty="0"/>
              <a:t>Do it iteratively, as the homework asks for a recursive solution</a:t>
            </a:r>
          </a:p>
          <a:p>
            <a:endParaRPr lang="en-US" dirty="0"/>
          </a:p>
        </p:txBody>
      </p:sp>
      <p:sp>
        <p:nvSpPr>
          <p:cNvPr id="4" name="Slide Number Placeholder 3"/>
          <p:cNvSpPr>
            <a:spLocks noGrp="1"/>
          </p:cNvSpPr>
          <p:nvPr>
            <p:ph type="sldNum"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1" b="0" i="0" u="none" strike="noStrike" kern="1200" cap="none" spc="0" normalizeH="0" baseline="0" noProof="0">
                <a:ln>
                  <a:noFill/>
                </a:ln>
                <a:solidFill>
                  <a:prstClr val="white">
                    <a:tint val="75000"/>
                  </a:prstClr>
                </a:solidFill>
                <a:effectLst/>
                <a:uLnTx/>
                <a:uFillTx/>
                <a:latin typeface="Times" panose="02020603050405020304" pitchFamily="18" charset="0"/>
                <a:ea typeface="ＭＳ Ｐゴシック" charset="0"/>
                <a:cs typeface="+mn-cs"/>
              </a:rPr>
              <a:t>1-</a:t>
            </a:r>
            <a:fld id="{83B865C1-0910-458A-88AB-99FBBFDBC51D}" type="slidenum">
              <a:rPr kumimoji="0" lang="en-US" altLang="en-US" sz="2801" b="0" i="0" u="none" strike="noStrike" kern="1200" cap="none" spc="0" normalizeH="0" baseline="0" noProof="0" smtClean="0">
                <a:ln>
                  <a:noFill/>
                </a:ln>
                <a:solidFill>
                  <a:prstClr val="white">
                    <a:tint val="75000"/>
                  </a:prstClr>
                </a:solidFill>
                <a:effectLst/>
                <a:uLnTx/>
                <a:uFillTx/>
                <a:latin typeface="Times" panose="02020603050405020304" pitchFamily="18" charset="0"/>
                <a:ea typeface="ＭＳ Ｐゴシック" charset="0"/>
                <a:cs typeface="+mn-cs"/>
              </a:rPr>
              <a:pPr marL="0" marR="0" lvl="0" indent="0" algn="ctr" defTabSz="914400" rtl="0" eaLnBrk="0" fontAlgn="base" latinLnBrk="0" hangingPunct="0">
                <a:lnSpc>
                  <a:spcPct val="100000"/>
                </a:lnSpc>
                <a:spcBef>
                  <a:spcPct val="0"/>
                </a:spcBef>
                <a:spcAft>
                  <a:spcPct val="0"/>
                </a:spcAft>
                <a:buClrTx/>
                <a:buSzTx/>
                <a:buFontTx/>
                <a:buNone/>
                <a:tabLst/>
                <a:defRPr/>
              </a:pPr>
              <a:t>17</a:t>
            </a:fld>
            <a:endParaRPr kumimoji="0" lang="en-US" altLang="en-US" sz="2801" b="0" i="0" u="none" strike="noStrike" kern="1200" cap="none" spc="0" normalizeH="0" baseline="0" noProof="0">
              <a:ln>
                <a:noFill/>
              </a:ln>
              <a:solidFill>
                <a:prstClr val="white">
                  <a:tint val="75000"/>
                </a:prstClr>
              </a:solidFill>
              <a:effectLst/>
              <a:uLnTx/>
              <a:uFillTx/>
              <a:latin typeface="Times" panose="02020603050405020304" pitchFamily="18" charset="0"/>
              <a:ea typeface="ＭＳ Ｐゴシック" charset="0"/>
              <a:cs typeface="+mn-cs"/>
            </a:endParaRPr>
          </a:p>
        </p:txBody>
      </p:sp>
      <p:pic>
        <p:nvPicPr>
          <p:cNvPr id="6" name="Picture 2" descr="weiss19-09">
            <a:extLst>
              <a:ext uri="{FF2B5EF4-FFF2-40B4-BE49-F238E27FC236}">
                <a16:creationId xmlns:a16="http://schemas.microsoft.com/office/drawing/2014/main" id="{843012DE-1F7C-40FD-ABD7-F453686D0AED}"/>
              </a:ext>
            </a:extLst>
          </p:cNvPr>
          <p:cNvPicPr preferRelativeResize="0">
            <a:picLocks noChangeAspect="1" noChangeArrowheads="1"/>
          </p:cNvPicPr>
          <p:nvPr/>
        </p:nvPicPr>
        <p:blipFill rotWithShape="1">
          <a:blip r:embed="rId2">
            <a:extLst>
              <a:ext uri="{28A0092B-C50C-407E-A947-70E740481C1C}">
                <a14:useLocalDpi xmlns:a14="http://schemas.microsoft.com/office/drawing/2010/main" val="0"/>
              </a:ext>
            </a:extLst>
          </a:blip>
          <a:srcRect t="48615" b="27077"/>
          <a:stretch/>
        </p:blipFill>
        <p:spPr bwMode="auto">
          <a:xfrm>
            <a:off x="742950" y="3962400"/>
            <a:ext cx="7658100" cy="1295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094316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0258" name="Picture 2" descr="weiss19-09"/>
          <p:cNvPicPr preferRelativeResize="0">
            <a:picLocks noChangeAspect="1" noChangeArrowheads="1"/>
          </p:cNvPicPr>
          <p:nvPr/>
        </p:nvPicPr>
        <p:blipFill rotWithShape="1">
          <a:blip r:embed="rId2">
            <a:extLst>
              <a:ext uri="{28A0092B-C50C-407E-A947-70E740481C1C}">
                <a14:useLocalDpi xmlns:a14="http://schemas.microsoft.com/office/drawing/2010/main" val="0"/>
              </a:ext>
            </a:extLst>
          </a:blip>
          <a:srcRect t="48615"/>
          <a:stretch/>
        </p:blipFill>
        <p:spPr bwMode="auto">
          <a:xfrm>
            <a:off x="742950" y="2059781"/>
            <a:ext cx="7658100" cy="2738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Title 1">
            <a:extLst>
              <a:ext uri="{FF2B5EF4-FFF2-40B4-BE49-F238E27FC236}">
                <a16:creationId xmlns:a16="http://schemas.microsoft.com/office/drawing/2014/main" id="{92E5C541-B3A3-43E2-9E2C-41B65ECA1672}"/>
              </a:ext>
            </a:extLst>
          </p:cNvPr>
          <p:cNvSpPr>
            <a:spLocks noGrp="1"/>
          </p:cNvSpPr>
          <p:nvPr>
            <p:ph type="title"/>
          </p:nvPr>
        </p:nvSpPr>
        <p:spPr/>
        <p:txBody>
          <a:bodyPr/>
          <a:lstStyle/>
          <a:p>
            <a:r>
              <a:rPr lang="en-US" dirty="0" err="1"/>
              <a:t>findMax</a:t>
            </a:r>
            <a:endParaRPr lang="en-US" dirty="0"/>
          </a:p>
        </p:txBody>
      </p:sp>
    </p:spTree>
    <p:extLst>
      <p:ext uri="{BB962C8B-B14F-4D97-AF65-F5344CB8AC3E}">
        <p14:creationId xmlns:p14="http://schemas.microsoft.com/office/powerpoint/2010/main" val="3953413944"/>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 It Up - Find</a:t>
            </a:r>
          </a:p>
        </p:txBody>
      </p:sp>
      <p:sp>
        <p:nvSpPr>
          <p:cNvPr id="3" name="Content Placeholder 2"/>
          <p:cNvSpPr>
            <a:spLocks noGrp="1"/>
          </p:cNvSpPr>
          <p:nvPr>
            <p:ph idx="1"/>
          </p:nvPr>
        </p:nvSpPr>
        <p:spPr/>
        <p:txBody>
          <a:bodyPr/>
          <a:lstStyle/>
          <a:p>
            <a:r>
              <a:rPr lang="en-US" dirty="0"/>
              <a:t>Code up the Find method in the BinarySearchTree.java file</a:t>
            </a:r>
          </a:p>
          <a:p>
            <a:pPr lvl="1"/>
            <a:r>
              <a:rPr lang="en-US" dirty="0"/>
              <a:t>Do it iteratively, as the homework asks for a recursive solution</a:t>
            </a:r>
          </a:p>
          <a:p>
            <a:endParaRPr lang="en-US" dirty="0"/>
          </a:p>
        </p:txBody>
      </p:sp>
      <p:sp>
        <p:nvSpPr>
          <p:cNvPr id="4" name="Slide Number Placeholder 3"/>
          <p:cNvSpPr>
            <a:spLocks noGrp="1"/>
          </p:cNvSpPr>
          <p:nvPr>
            <p:ph type="sldNum"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1" b="0" i="0" u="none" strike="noStrike" kern="1200" cap="none" spc="0" normalizeH="0" baseline="0" noProof="0">
                <a:ln>
                  <a:noFill/>
                </a:ln>
                <a:solidFill>
                  <a:prstClr val="white">
                    <a:tint val="75000"/>
                  </a:prstClr>
                </a:solidFill>
                <a:effectLst/>
                <a:uLnTx/>
                <a:uFillTx/>
                <a:latin typeface="Times" panose="02020603050405020304" pitchFamily="18" charset="0"/>
                <a:ea typeface="ＭＳ Ｐゴシック" charset="0"/>
                <a:cs typeface="+mn-cs"/>
              </a:rPr>
              <a:t>1-</a:t>
            </a:r>
            <a:fld id="{83B865C1-0910-458A-88AB-99FBBFDBC51D}" type="slidenum">
              <a:rPr kumimoji="0" lang="en-US" altLang="en-US" sz="2801" b="0" i="0" u="none" strike="noStrike" kern="1200" cap="none" spc="0" normalizeH="0" baseline="0" noProof="0" smtClean="0">
                <a:ln>
                  <a:noFill/>
                </a:ln>
                <a:solidFill>
                  <a:prstClr val="white">
                    <a:tint val="75000"/>
                  </a:prstClr>
                </a:solidFill>
                <a:effectLst/>
                <a:uLnTx/>
                <a:uFillTx/>
                <a:latin typeface="Times" panose="02020603050405020304" pitchFamily="18" charset="0"/>
                <a:ea typeface="ＭＳ Ｐゴシック" charset="0"/>
                <a:cs typeface="+mn-cs"/>
              </a:rPr>
              <a:pPr marL="0" marR="0" lvl="0" indent="0" algn="ctr" defTabSz="914400" rtl="0" eaLnBrk="0" fontAlgn="base" latinLnBrk="0" hangingPunct="0">
                <a:lnSpc>
                  <a:spcPct val="100000"/>
                </a:lnSpc>
                <a:spcBef>
                  <a:spcPct val="0"/>
                </a:spcBef>
                <a:spcAft>
                  <a:spcPct val="0"/>
                </a:spcAft>
                <a:buClrTx/>
                <a:buSzTx/>
                <a:buFontTx/>
                <a:buNone/>
                <a:tabLst/>
                <a:defRPr/>
              </a:pPr>
              <a:t>19</a:t>
            </a:fld>
            <a:endParaRPr kumimoji="0" lang="en-US" altLang="en-US" sz="2801" b="0" i="0" u="none" strike="noStrike" kern="1200" cap="none" spc="0" normalizeH="0" baseline="0" noProof="0">
              <a:ln>
                <a:noFill/>
              </a:ln>
              <a:solidFill>
                <a:prstClr val="white">
                  <a:tint val="75000"/>
                </a:prstClr>
              </a:solidFill>
              <a:effectLst/>
              <a:uLnTx/>
              <a:uFillTx/>
              <a:latin typeface="Times" panose="02020603050405020304" pitchFamily="18" charset="0"/>
              <a:ea typeface="ＭＳ Ｐゴシック" charset="0"/>
              <a:cs typeface="+mn-cs"/>
            </a:endParaRPr>
          </a:p>
        </p:txBody>
      </p:sp>
      <p:pic>
        <p:nvPicPr>
          <p:cNvPr id="5" name="Picture 2" descr="weiss19-08">
            <a:extLst>
              <a:ext uri="{FF2B5EF4-FFF2-40B4-BE49-F238E27FC236}">
                <a16:creationId xmlns:a16="http://schemas.microsoft.com/office/drawing/2014/main" id="{1F32B3FB-A22B-4269-9BDB-8754B31F2D63}"/>
              </a:ext>
            </a:extLst>
          </p:cNvPr>
          <p:cNvPicPr preferRelativeResize="0">
            <a:picLocks noChangeAspect="1" noChangeArrowheads="1"/>
          </p:cNvPicPr>
          <p:nvPr/>
        </p:nvPicPr>
        <p:blipFill rotWithShape="1">
          <a:blip r:embed="rId2">
            <a:extLst>
              <a:ext uri="{28A0092B-C50C-407E-A947-70E740481C1C}">
                <a14:useLocalDpi xmlns:a14="http://schemas.microsoft.com/office/drawing/2010/main" val="0"/>
              </a:ext>
            </a:extLst>
          </a:blip>
          <a:srcRect b="64576"/>
          <a:stretch/>
        </p:blipFill>
        <p:spPr bwMode="auto">
          <a:xfrm>
            <a:off x="457200" y="3962400"/>
            <a:ext cx="8229600" cy="167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57734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For large amounts of input, the linear access time of linked lists </a:t>
            </a:r>
            <a:r>
              <a:rPr lang="en-US"/>
              <a:t>is prohibitive</a:t>
            </a:r>
            <a:r>
              <a:rPr lang="en-US" dirty="0"/>
              <a:t>. In this chapter we look at an alternative to the linked list: the </a:t>
            </a:r>
            <a:r>
              <a:rPr lang="en-US" i="1" dirty="0"/>
              <a:t>binary search tree, </a:t>
            </a:r>
            <a:r>
              <a:rPr lang="en-US" dirty="0"/>
              <a:t>a simple data structure that can be viewed as extending the binary search algorithm to allow insertions and deletions. The running time for most operations is </a:t>
            </a:r>
            <a:r>
              <a:rPr lang="en-US" i="1" dirty="0"/>
              <a:t>O</a:t>
            </a:r>
            <a:r>
              <a:rPr lang="en-US" dirty="0"/>
              <a:t>(log </a:t>
            </a:r>
            <a:r>
              <a:rPr lang="en-US" i="1" dirty="0"/>
              <a:t>N</a:t>
            </a:r>
            <a:r>
              <a:rPr lang="en-US" dirty="0"/>
              <a:t>) on average. Unfortunately, the worst-case time is </a:t>
            </a:r>
            <a:r>
              <a:rPr lang="en-US" i="1" dirty="0"/>
              <a:t>O</a:t>
            </a:r>
            <a:r>
              <a:rPr lang="en-US" dirty="0"/>
              <a:t>(</a:t>
            </a:r>
            <a:r>
              <a:rPr lang="en-US" i="1" dirty="0"/>
              <a:t>N</a:t>
            </a:r>
            <a:r>
              <a:rPr lang="en-US" dirty="0"/>
              <a:t>) per operation. </a:t>
            </a:r>
          </a:p>
          <a:p>
            <a:pPr marL="0" indent="0">
              <a:buNone/>
            </a:pPr>
            <a:r>
              <a:rPr lang="en-US" dirty="0"/>
              <a:t>In this chapter, we show </a:t>
            </a:r>
          </a:p>
          <a:p>
            <a:r>
              <a:rPr lang="en-US" dirty="0"/>
              <a:t>The basic binary search tree </a:t>
            </a:r>
          </a:p>
          <a:p>
            <a:r>
              <a:rPr lang="en-US" dirty="0"/>
              <a:t>A method for adding order statistics (i.e., the </a:t>
            </a:r>
            <a:r>
              <a:rPr lang="en-US" dirty="0" err="1"/>
              <a:t>findKth</a:t>
            </a:r>
            <a:r>
              <a:rPr lang="en-US" dirty="0"/>
              <a:t> operation) </a:t>
            </a:r>
          </a:p>
          <a:p>
            <a:r>
              <a:rPr lang="en-US" dirty="0"/>
              <a:t>Three different ways to eliminate the </a:t>
            </a:r>
            <a:r>
              <a:rPr lang="en-US" i="1" dirty="0"/>
              <a:t>O</a:t>
            </a:r>
            <a:r>
              <a:rPr lang="en-US" dirty="0"/>
              <a:t>(</a:t>
            </a:r>
            <a:r>
              <a:rPr lang="en-US" i="1" dirty="0"/>
              <a:t>N</a:t>
            </a:r>
            <a:r>
              <a:rPr lang="en-US" dirty="0"/>
              <a:t>) worst case (namely, the </a:t>
            </a:r>
            <a:r>
              <a:rPr lang="en-US" i="1" dirty="0"/>
              <a:t>AVL tree, red-black tree, </a:t>
            </a:r>
            <a:r>
              <a:rPr lang="en-US" dirty="0"/>
              <a:t>and </a:t>
            </a:r>
            <a:r>
              <a:rPr lang="en-US" i="1" dirty="0"/>
              <a:t>AA-tree</a:t>
            </a:r>
            <a:r>
              <a:rPr lang="en-US" dirty="0"/>
              <a:t>) </a:t>
            </a:r>
          </a:p>
          <a:p>
            <a:r>
              <a:rPr lang="en-US" dirty="0"/>
              <a:t>Implementation of the Collections API </a:t>
            </a:r>
            <a:r>
              <a:rPr lang="en-US" dirty="0" err="1"/>
              <a:t>TreeSet</a:t>
            </a:r>
            <a:r>
              <a:rPr lang="en-US" dirty="0"/>
              <a:t> and </a:t>
            </a:r>
            <a:r>
              <a:rPr lang="en-US" dirty="0" err="1"/>
              <a:t>TreeMap</a:t>
            </a:r>
            <a:r>
              <a:rPr lang="en-US" dirty="0"/>
              <a:t> </a:t>
            </a:r>
            <a:endParaRPr lang="en-US" dirty="0">
              <a:latin typeface="Wingdings"/>
            </a:endParaRPr>
          </a:p>
          <a:p>
            <a:r>
              <a:rPr lang="en-US" dirty="0"/>
              <a:t>Use of the </a:t>
            </a:r>
            <a:r>
              <a:rPr lang="en-US" i="1" dirty="0"/>
              <a:t>B-tree </a:t>
            </a:r>
            <a:r>
              <a:rPr lang="en-US" dirty="0"/>
              <a:t>to search a large database quickly </a:t>
            </a:r>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2</a:t>
            </a:fld>
            <a:endParaRPr lang="en-US" altLang="en-US"/>
          </a:p>
        </p:txBody>
      </p:sp>
    </p:spTree>
    <p:extLst>
      <p:ext uri="{BB962C8B-B14F-4D97-AF65-F5344CB8AC3E}">
        <p14:creationId xmlns:p14="http://schemas.microsoft.com/office/powerpoint/2010/main" val="309467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9A9A-49E1-43B6-93E4-CC829A10EAD5}"/>
              </a:ext>
            </a:extLst>
          </p:cNvPr>
          <p:cNvSpPr>
            <a:spLocks noGrp="1"/>
          </p:cNvSpPr>
          <p:nvPr>
            <p:ph type="title"/>
          </p:nvPr>
        </p:nvSpPr>
        <p:spPr/>
        <p:txBody>
          <a:bodyPr/>
          <a:lstStyle/>
          <a:p>
            <a:r>
              <a:rPr lang="en-US" dirty="0"/>
              <a:t>find</a:t>
            </a:r>
          </a:p>
        </p:txBody>
      </p:sp>
      <p:sp>
        <p:nvSpPr>
          <p:cNvPr id="3" name="Slide Number Placeholder 1"/>
          <p:cNvSpPr>
            <a:spLocks noGrp="1"/>
          </p:cNvSpPr>
          <p:nvPr>
            <p:ph type="sldNum" sz="quarter" idx="12"/>
          </p:nvPr>
        </p:nvSpPr>
        <p:spPr/>
        <p:txBody>
          <a:bodyPr/>
          <a:lstStyle/>
          <a:p>
            <a:r>
              <a:rPr lang="en-US"/>
              <a:t>1-</a:t>
            </a:r>
            <a:fld id="{30C26295-6A31-C34E-A933-535FA703BFF6}" type="slidenum">
              <a:rPr lang="en-US"/>
              <a:pPr/>
              <a:t>20</a:t>
            </a:fld>
            <a:endParaRPr lang="en-US"/>
          </a:p>
        </p:txBody>
      </p:sp>
      <p:pic>
        <p:nvPicPr>
          <p:cNvPr id="1119234" name="Picture 2" descr="weiss19-08"/>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4732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 It Up - Insert</a:t>
            </a:r>
          </a:p>
        </p:txBody>
      </p:sp>
      <p:sp>
        <p:nvSpPr>
          <p:cNvPr id="3" name="Content Placeholder 2"/>
          <p:cNvSpPr>
            <a:spLocks noGrp="1"/>
          </p:cNvSpPr>
          <p:nvPr>
            <p:ph idx="1"/>
          </p:nvPr>
        </p:nvSpPr>
        <p:spPr/>
        <p:txBody>
          <a:bodyPr/>
          <a:lstStyle/>
          <a:p>
            <a:r>
              <a:rPr lang="en-US" dirty="0"/>
              <a:t>If we are feeling up to it, let’s code up the insert method</a:t>
            </a:r>
          </a:p>
          <a:p>
            <a:pPr lvl="1"/>
            <a:r>
              <a:rPr lang="en-US" dirty="0"/>
              <a:t>Try with using recursion, as it isn’t a homework problem</a:t>
            </a:r>
          </a:p>
        </p:txBody>
      </p:sp>
      <p:sp>
        <p:nvSpPr>
          <p:cNvPr id="4" name="Slide Number Placeholder 3"/>
          <p:cNvSpPr>
            <a:spLocks noGrp="1"/>
          </p:cNvSpPr>
          <p:nvPr>
            <p:ph type="sldNum"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1" b="0" i="0" u="none" strike="noStrike" kern="1200" cap="none" spc="0" normalizeH="0" baseline="0" noProof="0">
                <a:ln>
                  <a:noFill/>
                </a:ln>
                <a:solidFill>
                  <a:prstClr val="white">
                    <a:tint val="75000"/>
                  </a:prstClr>
                </a:solidFill>
                <a:effectLst/>
                <a:uLnTx/>
                <a:uFillTx/>
                <a:latin typeface="Times" panose="02020603050405020304" pitchFamily="18" charset="0"/>
                <a:ea typeface="ＭＳ Ｐゴシック" charset="0"/>
                <a:cs typeface="+mn-cs"/>
              </a:rPr>
              <a:t>1-</a:t>
            </a:r>
            <a:fld id="{83B865C1-0910-458A-88AB-99FBBFDBC51D}" type="slidenum">
              <a:rPr kumimoji="0" lang="en-US" altLang="en-US" sz="2801" b="0" i="0" u="none" strike="noStrike" kern="1200" cap="none" spc="0" normalizeH="0" baseline="0" noProof="0" smtClean="0">
                <a:ln>
                  <a:noFill/>
                </a:ln>
                <a:solidFill>
                  <a:prstClr val="white">
                    <a:tint val="75000"/>
                  </a:prstClr>
                </a:solidFill>
                <a:effectLst/>
                <a:uLnTx/>
                <a:uFillTx/>
                <a:latin typeface="Times" panose="02020603050405020304" pitchFamily="18" charset="0"/>
                <a:ea typeface="ＭＳ Ｐゴシック" charset="0"/>
                <a:cs typeface="+mn-cs"/>
              </a:rPr>
              <a:pPr marL="0" marR="0" lvl="0" indent="0" algn="ctr" defTabSz="914400" rtl="0" eaLnBrk="0" fontAlgn="base" latinLnBrk="0" hangingPunct="0">
                <a:lnSpc>
                  <a:spcPct val="100000"/>
                </a:lnSpc>
                <a:spcBef>
                  <a:spcPct val="0"/>
                </a:spcBef>
                <a:spcAft>
                  <a:spcPct val="0"/>
                </a:spcAft>
                <a:buClrTx/>
                <a:buSzTx/>
                <a:buFontTx/>
                <a:buNone/>
                <a:tabLst/>
                <a:defRPr/>
              </a:pPr>
              <a:t>21</a:t>
            </a:fld>
            <a:endParaRPr kumimoji="0" lang="en-US" altLang="en-US" sz="2801" b="0" i="0" u="none" strike="noStrike" kern="1200" cap="none" spc="0" normalizeH="0" baseline="0" noProof="0">
              <a:ln>
                <a:noFill/>
              </a:ln>
              <a:solidFill>
                <a:prstClr val="white">
                  <a:tint val="75000"/>
                </a:prstClr>
              </a:solidFill>
              <a:effectLst/>
              <a:uLnTx/>
              <a:uFillTx/>
              <a:latin typeface="Times" panose="02020603050405020304" pitchFamily="18" charset="0"/>
              <a:ea typeface="ＭＳ Ｐゴシック" charset="0"/>
              <a:cs typeface="+mn-cs"/>
            </a:endParaRPr>
          </a:p>
        </p:txBody>
      </p:sp>
      <p:pic>
        <p:nvPicPr>
          <p:cNvPr id="6" name="Picture 2" descr="weiss19-10">
            <a:extLst>
              <a:ext uri="{FF2B5EF4-FFF2-40B4-BE49-F238E27FC236}">
                <a16:creationId xmlns:a16="http://schemas.microsoft.com/office/drawing/2014/main" id="{011B1811-172B-460B-BEDA-9022D64585FD}"/>
              </a:ext>
            </a:extLst>
          </p:cNvPr>
          <p:cNvPicPr preferRelativeResize="0">
            <a:picLocks noChangeAspect="1" noChangeArrowheads="1"/>
          </p:cNvPicPr>
          <p:nvPr/>
        </p:nvPicPr>
        <p:blipFill rotWithShape="1">
          <a:blip r:embed="rId2">
            <a:extLst>
              <a:ext uri="{28A0092B-C50C-407E-A947-70E740481C1C}">
                <a14:useLocalDpi xmlns:a14="http://schemas.microsoft.com/office/drawing/2010/main" val="0"/>
              </a:ext>
            </a:extLst>
          </a:blip>
          <a:srcRect b="58293"/>
          <a:stretch/>
        </p:blipFill>
        <p:spPr bwMode="auto">
          <a:xfrm>
            <a:off x="457200" y="3733800"/>
            <a:ext cx="8229600" cy="190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386992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“The insert routine is shown in Figure 19.10. Here we use recursion to simplify the code. A </a:t>
            </a:r>
            <a:r>
              <a:rPr lang="en-US" dirty="0" err="1"/>
              <a:t>nonrecursive</a:t>
            </a:r>
            <a:r>
              <a:rPr lang="en-US" dirty="0"/>
              <a:t> implementation is also possible; we apply this technique when we discuss red–black trees later in this chapter. </a:t>
            </a:r>
          </a:p>
          <a:p>
            <a:pPr marL="0" indent="0">
              <a:buNone/>
            </a:pPr>
            <a:r>
              <a:rPr lang="en-US" dirty="0"/>
              <a:t>The basic algorithm is simple. If the tree is empty, we can create a one-node tree. The test is performed at line 10, and the new node is created at line 11. Notice carefully that, as before, local changes to t are lost. Thus we return the new root, t, at line 18. </a:t>
            </a:r>
          </a:p>
          <a:p>
            <a:pPr marL="0" indent="0">
              <a:buNone/>
            </a:pPr>
            <a:r>
              <a:rPr lang="en-US" dirty="0"/>
              <a:t>If the tree is not already empty, we have three possibilities. First, if the item to be inserted is smaller than the item in node t, we call insert recursively on the left </a:t>
            </a:r>
            <a:r>
              <a:rPr lang="en-US" dirty="0" err="1"/>
              <a:t>subtree</a:t>
            </a:r>
            <a:r>
              <a:rPr lang="en-US" dirty="0"/>
              <a:t>. Second, if the item is larger than the item in node t, we call insert recursively on the right </a:t>
            </a:r>
            <a:r>
              <a:rPr lang="en-US" dirty="0" err="1"/>
              <a:t>subtree</a:t>
            </a:r>
            <a:r>
              <a:rPr lang="en-US" dirty="0"/>
              <a:t> (these two cases are coded at lines 12 to 15). Third, if the item to insert matches the item in t, we throw an exception. “</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22</a:t>
            </a:fld>
            <a:endParaRPr lang="en-US" altLang="en-US"/>
          </a:p>
        </p:txBody>
      </p:sp>
    </p:spTree>
    <p:extLst>
      <p:ext uri="{BB962C8B-B14F-4D97-AF65-F5344CB8AC3E}">
        <p14:creationId xmlns:p14="http://schemas.microsoft.com/office/powerpoint/2010/main" val="390165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Insert Method</a:t>
            </a:r>
          </a:p>
        </p:txBody>
      </p:sp>
      <p:sp>
        <p:nvSpPr>
          <p:cNvPr id="4" name="Content Placeholder 3"/>
          <p:cNvSpPr>
            <a:spLocks noGrp="1"/>
          </p:cNvSpPr>
          <p:nvPr>
            <p:ph idx="1"/>
          </p:nvPr>
        </p:nvSpPr>
        <p:spPr/>
        <p:txBody>
          <a:bodyPr/>
          <a:lstStyle/>
          <a:p>
            <a:endParaRPr lang="en-US"/>
          </a:p>
        </p:txBody>
      </p:sp>
      <p:sp>
        <p:nvSpPr>
          <p:cNvPr id="3" name="Slide Number Placeholder 1"/>
          <p:cNvSpPr>
            <a:spLocks noGrp="1"/>
          </p:cNvSpPr>
          <p:nvPr>
            <p:ph type="sldNum" sz="quarter" idx="12"/>
          </p:nvPr>
        </p:nvSpPr>
        <p:spPr/>
        <p:txBody>
          <a:bodyPr/>
          <a:lstStyle/>
          <a:p>
            <a:r>
              <a:rPr lang="en-US"/>
              <a:t>1-</a:t>
            </a:r>
            <a:fld id="{959ACD12-3452-7E4C-8ED1-C6170300A065}" type="slidenum">
              <a:rPr lang="en-US"/>
              <a:pPr/>
              <a:t>23</a:t>
            </a:fld>
            <a:endParaRPr lang="en-US"/>
          </a:p>
        </p:txBody>
      </p:sp>
      <p:pic>
        <p:nvPicPr>
          <p:cNvPr id="1121282" name="Picture 2" descr="weiss19-10"/>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49425"/>
            <a:ext cx="8229600" cy="4575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 It Up -</a:t>
            </a:r>
          </a:p>
        </p:txBody>
      </p:sp>
      <p:sp>
        <p:nvSpPr>
          <p:cNvPr id="3" name="Content Placeholder 2"/>
          <p:cNvSpPr>
            <a:spLocks noGrp="1"/>
          </p:cNvSpPr>
          <p:nvPr>
            <p:ph idx="1"/>
          </p:nvPr>
        </p:nvSpPr>
        <p:spPr/>
        <p:txBody>
          <a:bodyPr/>
          <a:lstStyle/>
          <a:p>
            <a:r>
              <a:rPr lang="en-US" dirty="0"/>
              <a:t>If we are up for it, let’s code up the following methods:</a:t>
            </a:r>
          </a:p>
          <a:p>
            <a:pPr lvl="1"/>
            <a:r>
              <a:rPr lang="en-US" dirty="0" err="1"/>
              <a:t>removeMin</a:t>
            </a:r>
            <a:endParaRPr lang="en-US" dirty="0"/>
          </a:p>
          <a:p>
            <a:pPr lvl="1"/>
            <a:r>
              <a:rPr lang="en-US" dirty="0"/>
              <a:t>remove</a:t>
            </a:r>
          </a:p>
        </p:txBody>
      </p:sp>
      <p:sp>
        <p:nvSpPr>
          <p:cNvPr id="4" name="Slide Number Placeholder 3"/>
          <p:cNvSpPr>
            <a:spLocks noGrp="1"/>
          </p:cNvSpPr>
          <p:nvPr>
            <p:ph type="sldNum"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1" b="0" i="0" u="none" strike="noStrike" kern="1200" cap="none" spc="0" normalizeH="0" baseline="0" noProof="0">
                <a:ln>
                  <a:noFill/>
                </a:ln>
                <a:solidFill>
                  <a:prstClr val="white">
                    <a:tint val="75000"/>
                  </a:prstClr>
                </a:solidFill>
                <a:effectLst/>
                <a:uLnTx/>
                <a:uFillTx/>
                <a:latin typeface="Times" panose="02020603050405020304" pitchFamily="18" charset="0"/>
                <a:ea typeface="ＭＳ Ｐゴシック" charset="0"/>
                <a:cs typeface="+mn-cs"/>
              </a:rPr>
              <a:t>1-</a:t>
            </a:r>
            <a:fld id="{83B865C1-0910-458A-88AB-99FBBFDBC51D}" type="slidenum">
              <a:rPr kumimoji="0" lang="en-US" altLang="en-US" sz="2801" b="0" i="0" u="none" strike="noStrike" kern="1200" cap="none" spc="0" normalizeH="0" baseline="0" noProof="0" smtClean="0">
                <a:ln>
                  <a:noFill/>
                </a:ln>
                <a:solidFill>
                  <a:prstClr val="white">
                    <a:tint val="75000"/>
                  </a:prstClr>
                </a:solidFill>
                <a:effectLst/>
                <a:uLnTx/>
                <a:uFillTx/>
                <a:latin typeface="Times" panose="02020603050405020304" pitchFamily="18" charset="0"/>
                <a:ea typeface="ＭＳ Ｐゴシック" charset="0"/>
                <a:cs typeface="+mn-cs"/>
              </a:rPr>
              <a:pPr marL="0" marR="0" lvl="0" indent="0" algn="ctr" defTabSz="914400" rtl="0" eaLnBrk="0" fontAlgn="base" latinLnBrk="0" hangingPunct="0">
                <a:lnSpc>
                  <a:spcPct val="100000"/>
                </a:lnSpc>
                <a:spcBef>
                  <a:spcPct val="0"/>
                </a:spcBef>
                <a:spcAft>
                  <a:spcPct val="0"/>
                </a:spcAft>
                <a:buClrTx/>
                <a:buSzTx/>
                <a:buFontTx/>
                <a:buNone/>
                <a:tabLst/>
                <a:defRPr/>
              </a:pPr>
              <a:t>24</a:t>
            </a:fld>
            <a:endParaRPr kumimoji="0" lang="en-US" altLang="en-US" sz="2801" b="0" i="0" u="none" strike="noStrike" kern="1200" cap="none" spc="0" normalizeH="0" baseline="0" noProof="0">
              <a:ln>
                <a:noFill/>
              </a:ln>
              <a:solidFill>
                <a:prstClr val="white">
                  <a:tint val="75000"/>
                </a:prstClr>
              </a:solidFill>
              <a:effectLst/>
              <a:uLnTx/>
              <a:uFillTx/>
              <a:latin typeface="Times" panose="02020603050405020304" pitchFamily="18" charset="0"/>
              <a:ea typeface="ＭＳ Ｐゴシック" charset="0"/>
              <a:cs typeface="+mn-cs"/>
            </a:endParaRPr>
          </a:p>
        </p:txBody>
      </p:sp>
    </p:spTree>
    <p:extLst>
      <p:ext uri="{BB962C8B-B14F-4D97-AF65-F5344CB8AC3E}">
        <p14:creationId xmlns:p14="http://schemas.microsoft.com/office/powerpoint/2010/main" val="874340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removeMin</a:t>
            </a:r>
            <a:r>
              <a:rPr lang="en-US" dirty="0"/>
              <a:t> Method</a:t>
            </a:r>
          </a:p>
        </p:txBody>
      </p:sp>
      <p:sp>
        <p:nvSpPr>
          <p:cNvPr id="4" name="Content Placeholder 3"/>
          <p:cNvSpPr>
            <a:spLocks noGrp="1"/>
          </p:cNvSpPr>
          <p:nvPr>
            <p:ph idx="1"/>
          </p:nvPr>
        </p:nvSpPr>
        <p:spPr>
          <a:xfrm>
            <a:off x="827700" y="1676400"/>
            <a:ext cx="6711654" cy="4195481"/>
          </a:xfrm>
        </p:spPr>
        <p:txBody>
          <a:bodyPr/>
          <a:lstStyle/>
          <a:p>
            <a:r>
              <a:rPr lang="en-US" dirty="0"/>
              <a:t>Uses recursion to avoid keeping track of the parent node</a:t>
            </a:r>
          </a:p>
        </p:txBody>
      </p:sp>
      <p:sp>
        <p:nvSpPr>
          <p:cNvPr id="3" name="Slide Number Placeholder 1"/>
          <p:cNvSpPr>
            <a:spLocks noGrp="1"/>
          </p:cNvSpPr>
          <p:nvPr>
            <p:ph type="sldNum" sz="quarter" idx="12"/>
          </p:nvPr>
        </p:nvSpPr>
        <p:spPr/>
        <p:txBody>
          <a:bodyPr/>
          <a:lstStyle/>
          <a:p>
            <a:r>
              <a:rPr lang="en-US"/>
              <a:t>1-</a:t>
            </a:r>
            <a:fld id="{BDCD93CE-EB59-3B4E-85C8-473B6F30C6DA}" type="slidenum">
              <a:rPr lang="en-US"/>
              <a:pPr/>
              <a:t>25</a:t>
            </a:fld>
            <a:endParaRPr lang="en-US"/>
          </a:p>
        </p:txBody>
      </p:sp>
      <p:pic>
        <p:nvPicPr>
          <p:cNvPr id="1122306" name="Picture 2" descr="weiss19-1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8229600" cy="3998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method</a:t>
            </a:r>
          </a:p>
        </p:txBody>
      </p:sp>
      <p:sp>
        <p:nvSpPr>
          <p:cNvPr id="4" name="Content Placeholder 3"/>
          <p:cNvSpPr>
            <a:spLocks noGrp="1"/>
          </p:cNvSpPr>
          <p:nvPr>
            <p:ph idx="1"/>
          </p:nvPr>
        </p:nvSpPr>
        <p:spPr/>
        <p:txBody>
          <a:bodyPr/>
          <a:lstStyle/>
          <a:p>
            <a:endParaRPr lang="en-US"/>
          </a:p>
        </p:txBody>
      </p:sp>
      <p:sp>
        <p:nvSpPr>
          <p:cNvPr id="3" name="Slide Number Placeholder 1"/>
          <p:cNvSpPr>
            <a:spLocks noGrp="1"/>
          </p:cNvSpPr>
          <p:nvPr>
            <p:ph type="sldNum" sz="quarter" idx="12"/>
          </p:nvPr>
        </p:nvSpPr>
        <p:spPr/>
        <p:txBody>
          <a:bodyPr/>
          <a:lstStyle/>
          <a:p>
            <a:r>
              <a:rPr lang="en-US"/>
              <a:t>1-</a:t>
            </a:r>
            <a:fld id="{C3962D83-E376-CB43-9CED-817B79D5A3B3}" type="slidenum">
              <a:rPr lang="en-US"/>
              <a:pPr/>
              <a:t>26</a:t>
            </a:fld>
            <a:endParaRPr lang="en-US"/>
          </a:p>
        </p:txBody>
      </p:sp>
      <p:pic>
        <p:nvPicPr>
          <p:cNvPr id="1123330" name="Picture 2" descr="weiss19-1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7620000" cy="5159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Big_Oh</a:t>
            </a:r>
            <a:endParaRPr lang="en-US" dirty="0"/>
          </a:p>
        </p:txBody>
      </p:sp>
      <p:sp>
        <p:nvSpPr>
          <p:cNvPr id="3" name="Content Placeholder 2"/>
          <p:cNvSpPr>
            <a:spLocks noGrp="1"/>
          </p:cNvSpPr>
          <p:nvPr>
            <p:ph idx="1"/>
          </p:nvPr>
        </p:nvSpPr>
        <p:spPr/>
        <p:txBody>
          <a:bodyPr/>
          <a:lstStyle/>
          <a:p>
            <a:r>
              <a:rPr lang="en-US" dirty="0"/>
              <a:t>What is the time to:</a:t>
            </a:r>
          </a:p>
          <a:p>
            <a:pPr lvl="1"/>
            <a:r>
              <a:rPr lang="en-US" dirty="0"/>
              <a:t>Insert?</a:t>
            </a:r>
          </a:p>
          <a:p>
            <a:pPr lvl="1"/>
            <a:r>
              <a:rPr lang="en-US" dirty="0"/>
              <a:t>Remove?</a:t>
            </a:r>
          </a:p>
          <a:p>
            <a:pPr lvl="1"/>
            <a:r>
              <a:rPr lang="en-US" dirty="0"/>
              <a:t>Find?</a:t>
            </a:r>
          </a:p>
          <a:p>
            <a:r>
              <a:rPr lang="en-US" dirty="0"/>
              <a:t>What if you wanted to find the </a:t>
            </a:r>
            <a:r>
              <a:rPr lang="en-US" dirty="0" err="1"/>
              <a:t>kth</a:t>
            </a:r>
            <a:r>
              <a:rPr lang="en-US" dirty="0"/>
              <a:t> element?</a:t>
            </a:r>
          </a:p>
          <a:p>
            <a:pPr lvl="1"/>
            <a:r>
              <a:rPr lang="en-US" dirty="0"/>
              <a:t>What is a possible algorithm, and how might you need to change the data structures?</a:t>
            </a:r>
          </a:p>
          <a:p>
            <a:pPr lvl="1"/>
            <a:r>
              <a:rPr lang="en-US" dirty="0"/>
              <a:t>What is the time of your algorithm?</a:t>
            </a:r>
          </a:p>
          <a:p>
            <a:pPr lvl="1"/>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27</a:t>
            </a:fld>
            <a:endParaRPr lang="en-US" altLang="en-US"/>
          </a:p>
        </p:txBody>
      </p:sp>
    </p:spTree>
    <p:extLst>
      <p:ext uri="{BB962C8B-B14F-4D97-AF65-F5344CB8AC3E}">
        <p14:creationId xmlns:p14="http://schemas.microsoft.com/office/powerpoint/2010/main" val="243420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a:t>
            </a:r>
            <a:r>
              <a:rPr lang="en-US" dirty="0" err="1"/>
              <a:t>Kth</a:t>
            </a:r>
            <a:r>
              <a:rPr lang="en-US" dirty="0"/>
              <a:t> item</a:t>
            </a:r>
          </a:p>
        </p:txBody>
      </p:sp>
      <p:sp>
        <p:nvSpPr>
          <p:cNvPr id="4" name="Content Placeholder 3"/>
          <p:cNvSpPr>
            <a:spLocks noGrp="1"/>
          </p:cNvSpPr>
          <p:nvPr>
            <p:ph idx="1"/>
          </p:nvPr>
        </p:nvSpPr>
        <p:spPr/>
        <p:txBody>
          <a:bodyPr/>
          <a:lstStyle/>
          <a:p>
            <a:r>
              <a:rPr lang="en-US" dirty="0"/>
              <a:t>Idea: Add a size instance variable</a:t>
            </a:r>
          </a:p>
          <a:p>
            <a:r>
              <a:rPr lang="en-US" dirty="0"/>
              <a:t>How does this variable change with insert?</a:t>
            </a:r>
          </a:p>
          <a:p>
            <a:r>
              <a:rPr lang="en-US" dirty="0"/>
              <a:t>With remove?</a:t>
            </a:r>
          </a:p>
        </p:txBody>
      </p:sp>
      <p:sp>
        <p:nvSpPr>
          <p:cNvPr id="3" name="Slide Number Placeholder 1"/>
          <p:cNvSpPr>
            <a:spLocks noGrp="1"/>
          </p:cNvSpPr>
          <p:nvPr>
            <p:ph type="sldNum" sz="quarter" idx="12"/>
          </p:nvPr>
        </p:nvSpPr>
        <p:spPr/>
        <p:txBody>
          <a:bodyPr/>
          <a:lstStyle/>
          <a:p>
            <a:r>
              <a:rPr lang="en-US"/>
              <a:t>1-</a:t>
            </a:r>
            <a:fld id="{A10165DE-CBF5-D34F-B149-CB9D869B1888}" type="slidenum">
              <a:rPr lang="en-US"/>
              <a:pPr/>
              <a:t>28</a:t>
            </a:fld>
            <a:endParaRPr lang="en-US"/>
          </a:p>
        </p:txBody>
      </p:sp>
      <p:pic>
        <p:nvPicPr>
          <p:cNvPr id="1124354" name="Picture 2" descr="weiss19-1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48100"/>
            <a:ext cx="8229600" cy="278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BA262BBF-8B22-8A4B-9D27-B32B995E846B}" type="slidenum">
              <a:rPr lang="en-US"/>
              <a:pPr/>
              <a:t>29</a:t>
            </a:fld>
            <a:endParaRPr lang="en-US"/>
          </a:p>
        </p:txBody>
      </p:sp>
      <p:pic>
        <p:nvPicPr>
          <p:cNvPr id="1125378" name="Picture 2" descr="weiss19-1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04800"/>
            <a:ext cx="5472113"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2286000" y="2590801"/>
            <a:ext cx="2590800" cy="609599"/>
          </a:xfrm>
          <a:prstGeom prst="rect">
            <a:avLst/>
          </a:prstGeom>
          <a:noFill/>
          <a:ln w="38100" cmpd="sng"/>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spTree>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a:t>
            </a:r>
          </a:p>
        </p:txBody>
      </p:sp>
      <p:sp>
        <p:nvSpPr>
          <p:cNvPr id="3" name="Content Placeholder 2"/>
          <p:cNvSpPr>
            <a:spLocks noGrp="1"/>
          </p:cNvSpPr>
          <p:nvPr>
            <p:ph idx="1"/>
          </p:nvPr>
        </p:nvSpPr>
        <p:spPr/>
        <p:txBody>
          <a:bodyPr/>
          <a:lstStyle/>
          <a:p>
            <a:r>
              <a:rPr lang="en-US" dirty="0"/>
              <a:t>B-Trees must be able to be sorted (comparable).  Meaning, things on the left tree are smaller, and things on the right are larger</a:t>
            </a:r>
          </a:p>
          <a:p>
            <a:endParaRPr lang="en-US" dirty="0"/>
          </a:p>
          <a:p>
            <a:endParaRPr lang="en-US" dirty="0"/>
          </a:p>
          <a:p>
            <a:r>
              <a:rPr lang="en-US" b="1" dirty="0"/>
              <a:t>binary search tree order property </a:t>
            </a:r>
            <a:endParaRPr lang="en-US" dirty="0"/>
          </a:p>
          <a:p>
            <a:r>
              <a:rPr lang="en-US" dirty="0"/>
              <a:t>In a binary search tree, for every node </a:t>
            </a:r>
            <a:r>
              <a:rPr lang="en-US" i="1" dirty="0"/>
              <a:t>X</a:t>
            </a:r>
            <a:r>
              <a:rPr lang="en-US" dirty="0"/>
              <a:t>, all keys in </a:t>
            </a:r>
            <a:r>
              <a:rPr lang="en-US" i="1" dirty="0"/>
              <a:t>X</a:t>
            </a:r>
            <a:r>
              <a:rPr lang="en-US" dirty="0"/>
              <a:t>’s left </a:t>
            </a:r>
            <a:r>
              <a:rPr lang="en-US" dirty="0" err="1"/>
              <a:t>subtree</a:t>
            </a:r>
            <a:r>
              <a:rPr lang="en-US" dirty="0"/>
              <a:t> have smaller values than the key in </a:t>
            </a:r>
            <a:r>
              <a:rPr lang="en-US" i="1" dirty="0"/>
              <a:t>X</a:t>
            </a:r>
            <a:r>
              <a:rPr lang="en-US" dirty="0"/>
              <a:t>, and all keys in </a:t>
            </a:r>
            <a:r>
              <a:rPr lang="en-US" i="1" dirty="0"/>
              <a:t>X</a:t>
            </a:r>
            <a:r>
              <a:rPr lang="en-US" dirty="0"/>
              <a:t>’s right </a:t>
            </a:r>
            <a:r>
              <a:rPr lang="en-US" dirty="0" err="1"/>
              <a:t>subtree</a:t>
            </a:r>
            <a:r>
              <a:rPr lang="en-US" dirty="0"/>
              <a:t> have larger values than the key in </a:t>
            </a:r>
            <a:r>
              <a:rPr lang="en-US" i="1" dirty="0"/>
              <a:t>X</a:t>
            </a:r>
            <a:r>
              <a:rPr lang="en-US" dirty="0"/>
              <a:t>. </a:t>
            </a:r>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3</a:t>
            </a:fld>
            <a:endParaRPr lang="en-US" altLang="en-US"/>
          </a:p>
        </p:txBody>
      </p:sp>
    </p:spTree>
    <p:extLst>
      <p:ext uri="{BB962C8B-B14F-4D97-AF65-F5344CB8AC3E}">
        <p14:creationId xmlns:p14="http://schemas.microsoft.com/office/powerpoint/2010/main" val="417672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findKth</a:t>
            </a:r>
            <a:r>
              <a:rPr lang="en-US" dirty="0"/>
              <a:t> method</a:t>
            </a:r>
          </a:p>
        </p:txBody>
      </p:sp>
      <p:sp>
        <p:nvSpPr>
          <p:cNvPr id="4" name="Content Placeholder 3"/>
          <p:cNvSpPr>
            <a:spLocks noGrp="1"/>
          </p:cNvSpPr>
          <p:nvPr>
            <p:ph idx="1"/>
          </p:nvPr>
        </p:nvSpPr>
        <p:spPr/>
        <p:txBody>
          <a:bodyPr/>
          <a:lstStyle/>
          <a:p>
            <a:endParaRPr lang="en-US"/>
          </a:p>
        </p:txBody>
      </p:sp>
      <p:sp>
        <p:nvSpPr>
          <p:cNvPr id="3" name="Slide Number Placeholder 1"/>
          <p:cNvSpPr>
            <a:spLocks noGrp="1"/>
          </p:cNvSpPr>
          <p:nvPr>
            <p:ph type="sldNum" sz="quarter" idx="12"/>
          </p:nvPr>
        </p:nvSpPr>
        <p:spPr/>
        <p:txBody>
          <a:bodyPr/>
          <a:lstStyle/>
          <a:p>
            <a:r>
              <a:rPr lang="en-US"/>
              <a:t>1-</a:t>
            </a:r>
            <a:fld id="{77293033-8630-F341-8CEA-0314C58BB85D}" type="slidenum">
              <a:rPr lang="en-US"/>
              <a:pPr/>
              <a:t>30</a:t>
            </a:fld>
            <a:endParaRPr lang="en-US"/>
          </a:p>
        </p:txBody>
      </p:sp>
      <p:pic>
        <p:nvPicPr>
          <p:cNvPr id="1126402" name="Picture 2" descr="weiss19-15"/>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4765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method</a:t>
            </a:r>
          </a:p>
        </p:txBody>
      </p:sp>
      <p:sp>
        <p:nvSpPr>
          <p:cNvPr id="4" name="Content Placeholder 3"/>
          <p:cNvSpPr>
            <a:spLocks noGrp="1"/>
          </p:cNvSpPr>
          <p:nvPr>
            <p:ph idx="1"/>
          </p:nvPr>
        </p:nvSpPr>
        <p:spPr/>
        <p:txBody>
          <a:bodyPr/>
          <a:lstStyle/>
          <a:p>
            <a:endParaRPr lang="en-US"/>
          </a:p>
        </p:txBody>
      </p:sp>
      <p:sp>
        <p:nvSpPr>
          <p:cNvPr id="3" name="Slide Number Placeholder 1"/>
          <p:cNvSpPr>
            <a:spLocks noGrp="1"/>
          </p:cNvSpPr>
          <p:nvPr>
            <p:ph type="sldNum" sz="quarter" idx="12"/>
          </p:nvPr>
        </p:nvSpPr>
        <p:spPr/>
        <p:txBody>
          <a:bodyPr/>
          <a:lstStyle/>
          <a:p>
            <a:r>
              <a:rPr lang="en-US"/>
              <a:t>1-</a:t>
            </a:r>
            <a:fld id="{F621BCCF-5EC4-9546-A280-7FE26A7EC8EB}" type="slidenum">
              <a:rPr lang="en-US"/>
              <a:pPr/>
              <a:t>31</a:t>
            </a:fld>
            <a:endParaRPr lang="en-US"/>
          </a:p>
        </p:txBody>
      </p:sp>
      <p:pic>
        <p:nvPicPr>
          <p:cNvPr id="1127426" name="Picture 2" descr="weiss19-1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5200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removeMin</a:t>
            </a:r>
            <a:r>
              <a:rPr lang="en-US" dirty="0"/>
              <a:t> method</a:t>
            </a:r>
          </a:p>
        </p:txBody>
      </p:sp>
      <p:sp>
        <p:nvSpPr>
          <p:cNvPr id="4" name="Content Placeholder 3"/>
          <p:cNvSpPr>
            <a:spLocks noGrp="1"/>
          </p:cNvSpPr>
          <p:nvPr>
            <p:ph idx="1"/>
          </p:nvPr>
        </p:nvSpPr>
        <p:spPr/>
        <p:txBody>
          <a:bodyPr/>
          <a:lstStyle/>
          <a:p>
            <a:endParaRPr lang="en-US"/>
          </a:p>
        </p:txBody>
      </p:sp>
      <p:sp>
        <p:nvSpPr>
          <p:cNvPr id="3" name="Slide Number Placeholder 1"/>
          <p:cNvSpPr>
            <a:spLocks noGrp="1"/>
          </p:cNvSpPr>
          <p:nvPr>
            <p:ph type="sldNum" sz="quarter" idx="12"/>
          </p:nvPr>
        </p:nvSpPr>
        <p:spPr/>
        <p:txBody>
          <a:bodyPr/>
          <a:lstStyle/>
          <a:p>
            <a:r>
              <a:rPr lang="en-US"/>
              <a:t>1-</a:t>
            </a:r>
            <a:fld id="{96B7B34E-5C0E-2348-8513-04D2D5B59DA2}" type="slidenum">
              <a:rPr lang="en-US"/>
              <a:pPr/>
              <a:t>32</a:t>
            </a:fld>
            <a:endParaRPr lang="en-US"/>
          </a:p>
        </p:txBody>
      </p:sp>
      <p:pic>
        <p:nvPicPr>
          <p:cNvPr id="1128450" name="Picture 2" descr="weiss19-1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55713"/>
            <a:ext cx="8229600" cy="5068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Method</a:t>
            </a:r>
          </a:p>
        </p:txBody>
      </p:sp>
      <p:sp>
        <p:nvSpPr>
          <p:cNvPr id="4" name="Content Placeholder 3"/>
          <p:cNvSpPr>
            <a:spLocks noGrp="1"/>
          </p:cNvSpPr>
          <p:nvPr>
            <p:ph idx="1"/>
          </p:nvPr>
        </p:nvSpPr>
        <p:spPr/>
        <p:txBody>
          <a:bodyPr/>
          <a:lstStyle/>
          <a:p>
            <a:endParaRPr lang="en-US"/>
          </a:p>
        </p:txBody>
      </p:sp>
      <p:sp>
        <p:nvSpPr>
          <p:cNvPr id="3" name="Slide Number Placeholder 1"/>
          <p:cNvSpPr>
            <a:spLocks noGrp="1"/>
          </p:cNvSpPr>
          <p:nvPr>
            <p:ph type="sldNum" sz="quarter" idx="12"/>
          </p:nvPr>
        </p:nvSpPr>
        <p:spPr/>
        <p:txBody>
          <a:bodyPr/>
          <a:lstStyle/>
          <a:p>
            <a:r>
              <a:rPr lang="en-US"/>
              <a:t>1-</a:t>
            </a:r>
            <a:fld id="{A00E488C-1E06-ED49-BDAF-E7F5343DAF07}" type="slidenum">
              <a:rPr lang="en-US"/>
              <a:pPr/>
              <a:t>33</a:t>
            </a:fld>
            <a:endParaRPr lang="en-US"/>
          </a:p>
        </p:txBody>
      </p:sp>
      <p:pic>
        <p:nvPicPr>
          <p:cNvPr id="1129474" name="Picture 2" descr="weiss19-18"/>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35087"/>
            <a:ext cx="7010400" cy="544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12C28-3273-494F-B425-6184E84AA66C}"/>
              </a:ext>
            </a:extLst>
          </p:cNvPr>
          <p:cNvSpPr>
            <a:spLocks noGrp="1"/>
          </p:cNvSpPr>
          <p:nvPr>
            <p:ph type="title"/>
          </p:nvPr>
        </p:nvSpPr>
        <p:spPr/>
        <p:txBody>
          <a:bodyPr/>
          <a:lstStyle/>
          <a:p>
            <a:r>
              <a:rPr lang="en-US" dirty="0"/>
              <a:t>Big Oh</a:t>
            </a:r>
          </a:p>
        </p:txBody>
      </p:sp>
      <p:sp>
        <p:nvSpPr>
          <p:cNvPr id="3" name="Content Placeholder 2">
            <a:extLst>
              <a:ext uri="{FF2B5EF4-FFF2-40B4-BE49-F238E27FC236}">
                <a16:creationId xmlns:a16="http://schemas.microsoft.com/office/drawing/2014/main" id="{BE2ACBC6-303D-4E4C-BDD4-A64F60ECEEC9}"/>
              </a:ext>
            </a:extLst>
          </p:cNvPr>
          <p:cNvSpPr>
            <a:spLocks noGrp="1"/>
          </p:cNvSpPr>
          <p:nvPr>
            <p:ph idx="1"/>
          </p:nvPr>
        </p:nvSpPr>
        <p:spPr/>
        <p:txBody>
          <a:bodyPr/>
          <a:lstStyle/>
          <a:p>
            <a:r>
              <a:rPr lang="en-US" dirty="0"/>
              <a:t>Now that we know the basics of a Binary Tree, let’s talk about how we can make things faster</a:t>
            </a:r>
          </a:p>
        </p:txBody>
      </p:sp>
      <p:sp>
        <p:nvSpPr>
          <p:cNvPr id="4" name="Slide Number Placeholder 3">
            <a:extLst>
              <a:ext uri="{FF2B5EF4-FFF2-40B4-BE49-F238E27FC236}">
                <a16:creationId xmlns:a16="http://schemas.microsoft.com/office/drawing/2014/main" id="{14C056A2-6B75-4E66-A216-5EAB196C0712}"/>
              </a:ext>
            </a:extLst>
          </p:cNvPr>
          <p:cNvSpPr>
            <a:spLocks noGrp="1"/>
          </p:cNvSpPr>
          <p:nvPr>
            <p:ph type="sldNum" sz="quarter" idx="12"/>
          </p:nvPr>
        </p:nvSpPr>
        <p:spPr/>
        <p:txBody>
          <a:bodyPr/>
          <a:lstStyle/>
          <a:p>
            <a:r>
              <a:rPr lang="en-US" altLang="en-US"/>
              <a:t>1-</a:t>
            </a:r>
            <a:fld id="{EC9E3481-7F73-44A9-AC84-E3122D8070AB}" type="slidenum">
              <a:rPr lang="en-US" altLang="en-US" smtClean="0"/>
              <a:pPr/>
              <a:t>34</a:t>
            </a:fld>
            <a:endParaRPr lang="en-US" altLang="en-US"/>
          </a:p>
        </p:txBody>
      </p:sp>
    </p:spTree>
    <p:extLst>
      <p:ext uri="{BB962C8B-B14F-4D97-AF65-F5344CB8AC3E}">
        <p14:creationId xmlns:p14="http://schemas.microsoft.com/office/powerpoint/2010/main" val="80021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a:t>
            </a:r>
            <a:r>
              <a:rPr lang="en-US" dirty="0" err="1"/>
              <a:t>vs</a:t>
            </a:r>
            <a:r>
              <a:rPr lang="en-US" dirty="0"/>
              <a:t> unbalanced</a:t>
            </a:r>
          </a:p>
        </p:txBody>
      </p:sp>
      <p:sp>
        <p:nvSpPr>
          <p:cNvPr id="4" name="Content Placeholder 3"/>
          <p:cNvSpPr>
            <a:spLocks noGrp="1"/>
          </p:cNvSpPr>
          <p:nvPr>
            <p:ph idx="1"/>
          </p:nvPr>
        </p:nvSpPr>
        <p:spPr>
          <a:xfrm>
            <a:off x="827700" y="1371601"/>
            <a:ext cx="7630500" cy="4876806"/>
          </a:xfrm>
        </p:spPr>
        <p:txBody>
          <a:bodyPr/>
          <a:lstStyle/>
          <a:p>
            <a:r>
              <a:rPr lang="en-US" dirty="0"/>
              <a:t>What is the </a:t>
            </a:r>
            <a:r>
              <a:rPr lang="en-US" dirty="0" err="1"/>
              <a:t>Big_Oh</a:t>
            </a:r>
            <a:r>
              <a:rPr lang="en-US" dirty="0"/>
              <a:t> of these trees?</a:t>
            </a:r>
          </a:p>
          <a:p>
            <a:pPr lvl="1"/>
            <a:r>
              <a:rPr lang="en-US" dirty="0"/>
              <a:t>For the find method</a:t>
            </a:r>
          </a:p>
          <a:p>
            <a:pPr marL="0" indent="0">
              <a:buNone/>
            </a:pPr>
            <a:endParaRPr lang="en-US" dirty="0"/>
          </a:p>
          <a:p>
            <a:pPr marL="0" indent="0">
              <a:buNone/>
            </a:pPr>
            <a:r>
              <a:rPr lang="en-US" dirty="0"/>
              <a:t>Note: The right picture might be considered a linked list</a:t>
            </a:r>
          </a:p>
        </p:txBody>
      </p:sp>
      <p:sp>
        <p:nvSpPr>
          <p:cNvPr id="3" name="Slide Number Placeholder 1"/>
          <p:cNvSpPr>
            <a:spLocks noGrp="1"/>
          </p:cNvSpPr>
          <p:nvPr>
            <p:ph type="sldNum" sz="quarter" idx="12"/>
          </p:nvPr>
        </p:nvSpPr>
        <p:spPr/>
        <p:txBody>
          <a:bodyPr/>
          <a:lstStyle/>
          <a:p>
            <a:r>
              <a:rPr lang="en-US"/>
              <a:t>1-</a:t>
            </a:r>
            <a:fld id="{8199DF92-876C-CD48-B550-17366FEBF299}" type="slidenum">
              <a:rPr lang="en-US"/>
              <a:pPr/>
              <a:t>35</a:t>
            </a:fld>
            <a:endParaRPr lang="en-US"/>
          </a:p>
        </p:txBody>
      </p:sp>
      <p:pic>
        <p:nvPicPr>
          <p:cNvPr id="1130498" name="Picture 2" descr="weiss19-1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0"/>
            <a:ext cx="8229600" cy="3036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Inserts</a:t>
            </a:r>
          </a:p>
        </p:txBody>
      </p:sp>
      <p:sp>
        <p:nvSpPr>
          <p:cNvPr id="4" name="Content Placeholder 3"/>
          <p:cNvSpPr>
            <a:spLocks noGrp="1"/>
          </p:cNvSpPr>
          <p:nvPr>
            <p:ph idx="1"/>
          </p:nvPr>
        </p:nvSpPr>
        <p:spPr>
          <a:xfrm>
            <a:off x="827700" y="1295400"/>
            <a:ext cx="6711654" cy="4953007"/>
          </a:xfrm>
        </p:spPr>
        <p:txBody>
          <a:bodyPr/>
          <a:lstStyle/>
          <a:p>
            <a:r>
              <a:rPr lang="en-US" dirty="0"/>
              <a:t>Pick 1,2 and 3 in random order, and perform an insert with them into a Binary Tree.  Draw a picture showing the tree.  </a:t>
            </a:r>
          </a:p>
          <a:p>
            <a:pPr lvl="1"/>
            <a:r>
              <a:rPr lang="en-US" dirty="0"/>
              <a:t>How many different trees?</a:t>
            </a:r>
          </a:p>
          <a:p>
            <a:pPr lvl="2"/>
            <a:r>
              <a:rPr lang="en-US" dirty="0"/>
              <a:t>What are the probabilities of getting each tree?</a:t>
            </a:r>
          </a:p>
        </p:txBody>
      </p:sp>
      <p:sp>
        <p:nvSpPr>
          <p:cNvPr id="3" name="Slide Number Placeholder 1"/>
          <p:cNvSpPr>
            <a:spLocks noGrp="1"/>
          </p:cNvSpPr>
          <p:nvPr>
            <p:ph type="sldNum" sz="quarter" idx="12"/>
          </p:nvPr>
        </p:nvSpPr>
        <p:spPr/>
        <p:txBody>
          <a:bodyPr/>
          <a:lstStyle/>
          <a:p>
            <a:r>
              <a:rPr lang="en-US"/>
              <a:t>1-</a:t>
            </a:r>
            <a:fld id="{4ECAB205-B5E8-4043-8305-373A55D8C699}" type="slidenum">
              <a:rPr lang="en-US"/>
              <a:pPr/>
              <a:t>36</a:t>
            </a:fld>
            <a:endParaRPr lang="en-US"/>
          </a:p>
        </p:txBody>
      </p:sp>
      <p:pic>
        <p:nvPicPr>
          <p:cNvPr id="1132546" name="Picture 2" descr="weiss19-20a"/>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276600"/>
            <a:ext cx="8229600" cy="2659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 name="TextBox 5">
            <a:extLst>
              <a:ext uri="{FF2B5EF4-FFF2-40B4-BE49-F238E27FC236}">
                <a16:creationId xmlns:a16="http://schemas.microsoft.com/office/drawing/2014/main" id="{C4C5DBD3-8394-4A45-8793-F5B4B82FA6AF}"/>
              </a:ext>
            </a:extLst>
          </p:cNvPr>
          <p:cNvSpPr txBox="1"/>
          <p:nvPr/>
        </p:nvSpPr>
        <p:spPr>
          <a:xfrm>
            <a:off x="228600" y="3201412"/>
            <a:ext cx="8458200" cy="3046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Move for answer</a:t>
            </a:r>
          </a:p>
          <a:p>
            <a:endParaRPr lang="en-US"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 19.1</a:t>
            </a:r>
          </a:p>
        </p:txBody>
      </p:sp>
      <p:sp>
        <p:nvSpPr>
          <p:cNvPr id="3" name="Content Placeholder 2"/>
          <p:cNvSpPr>
            <a:spLocks noGrp="1"/>
          </p:cNvSpPr>
          <p:nvPr>
            <p:ph idx="1"/>
          </p:nvPr>
        </p:nvSpPr>
        <p:spPr/>
        <p:txBody>
          <a:bodyPr>
            <a:normAutofit fontScale="85000" lnSpcReduction="10000"/>
          </a:bodyPr>
          <a:lstStyle/>
          <a:p>
            <a:r>
              <a:rPr lang="en-US" dirty="0"/>
              <a:t>The internal path length of a binary search tree is approximately 1.38 </a:t>
            </a:r>
            <a:r>
              <a:rPr lang="en-US" i="1" dirty="0"/>
              <a:t>N </a:t>
            </a:r>
            <a:r>
              <a:rPr lang="en-US" dirty="0"/>
              <a:t>log </a:t>
            </a:r>
            <a:r>
              <a:rPr lang="en-US" i="1" dirty="0"/>
              <a:t>N </a:t>
            </a:r>
            <a:r>
              <a:rPr lang="en-US" dirty="0"/>
              <a:t>on average, under the assumption that all permutations are equally likely. </a:t>
            </a:r>
          </a:p>
          <a:p>
            <a:r>
              <a:rPr lang="en-US" dirty="0"/>
              <a:t>Let </a:t>
            </a:r>
            <a:r>
              <a:rPr lang="en-US" i="1" dirty="0"/>
              <a:t>D</a:t>
            </a:r>
            <a:r>
              <a:rPr lang="en-US" dirty="0"/>
              <a:t>(</a:t>
            </a:r>
            <a:r>
              <a:rPr lang="en-US" i="1" dirty="0"/>
              <a:t>N</a:t>
            </a:r>
            <a:r>
              <a:rPr lang="en-US" dirty="0"/>
              <a:t>) be the average internal path length for trees of </a:t>
            </a:r>
            <a:r>
              <a:rPr lang="en-US" i="1" dirty="0"/>
              <a:t>N </a:t>
            </a:r>
            <a:r>
              <a:rPr lang="en-US" dirty="0"/>
              <a:t>nodes, so </a:t>
            </a:r>
            <a:r>
              <a:rPr lang="en-US" i="1" dirty="0"/>
              <a:t>D</a:t>
            </a:r>
            <a:r>
              <a:rPr lang="en-US" dirty="0"/>
              <a:t>(1) = 0. An </a:t>
            </a:r>
            <a:r>
              <a:rPr lang="en-US" i="1" dirty="0"/>
              <a:t>N</a:t>
            </a:r>
            <a:r>
              <a:rPr lang="en-US" dirty="0"/>
              <a:t>- node tree </a:t>
            </a:r>
            <a:r>
              <a:rPr lang="en-US" i="1" dirty="0"/>
              <a:t>T </a:t>
            </a:r>
            <a:r>
              <a:rPr lang="en-US" dirty="0"/>
              <a:t>consists of an </a:t>
            </a:r>
            <a:r>
              <a:rPr lang="en-US" i="1" dirty="0" err="1"/>
              <a:t>i</a:t>
            </a:r>
            <a:r>
              <a:rPr lang="en-US" dirty="0"/>
              <a:t>-node left </a:t>
            </a:r>
            <a:r>
              <a:rPr lang="en-US" dirty="0" err="1"/>
              <a:t>subtree</a:t>
            </a:r>
            <a:r>
              <a:rPr lang="en-US" dirty="0"/>
              <a:t> and an (</a:t>
            </a:r>
            <a:r>
              <a:rPr lang="en-US" i="1" dirty="0"/>
              <a:t>N – </a:t>
            </a:r>
            <a:r>
              <a:rPr lang="en-US" i="1" dirty="0" err="1"/>
              <a:t>i</a:t>
            </a:r>
            <a:r>
              <a:rPr lang="en-US" i="1" dirty="0"/>
              <a:t> </a:t>
            </a:r>
            <a:r>
              <a:rPr lang="en-US" dirty="0"/>
              <a:t>– 1)-node right </a:t>
            </a:r>
            <a:r>
              <a:rPr lang="en-US" dirty="0" err="1"/>
              <a:t>subtree</a:t>
            </a:r>
            <a:r>
              <a:rPr lang="en-US" dirty="0"/>
              <a:t>, plus a root at depth 0 for 0 ≤ </a:t>
            </a:r>
            <a:r>
              <a:rPr lang="en-US" i="1" dirty="0" err="1"/>
              <a:t>i</a:t>
            </a:r>
            <a:r>
              <a:rPr lang="en-US" i="1" dirty="0"/>
              <a:t> &lt; N</a:t>
            </a:r>
            <a:r>
              <a:rPr lang="en-US" dirty="0"/>
              <a:t>. By assumption, each value of </a:t>
            </a:r>
            <a:r>
              <a:rPr lang="en-US" i="1" dirty="0" err="1"/>
              <a:t>i</a:t>
            </a:r>
            <a:r>
              <a:rPr lang="en-US" i="1" dirty="0"/>
              <a:t> </a:t>
            </a:r>
            <a:r>
              <a:rPr lang="en-US" dirty="0"/>
              <a:t>is equally likely. For a given </a:t>
            </a:r>
            <a:r>
              <a:rPr lang="en-US" i="1" dirty="0" err="1"/>
              <a:t>i</a:t>
            </a:r>
            <a:r>
              <a:rPr lang="en-US" i="1" dirty="0"/>
              <a:t>, D(</a:t>
            </a:r>
            <a:r>
              <a:rPr lang="en-US" i="1" dirty="0" err="1"/>
              <a:t>i</a:t>
            </a:r>
            <a:r>
              <a:rPr lang="en-US" i="1" dirty="0"/>
              <a:t>) </a:t>
            </a:r>
            <a:r>
              <a:rPr lang="en-US" dirty="0"/>
              <a:t>is the average internal path length of the left </a:t>
            </a:r>
            <a:r>
              <a:rPr lang="en-US" dirty="0" err="1"/>
              <a:t>subtree</a:t>
            </a:r>
            <a:r>
              <a:rPr lang="en-US" dirty="0"/>
              <a:t> with respect to its root. In </a:t>
            </a:r>
            <a:r>
              <a:rPr lang="en-US" i="1" dirty="0"/>
              <a:t>T</a:t>
            </a:r>
            <a:r>
              <a:rPr lang="en-US" dirty="0"/>
              <a:t>, all these nodes are one level deeper. Thus the average contribution of the nodes in the left </a:t>
            </a:r>
            <a:r>
              <a:rPr lang="en-US" dirty="0" err="1"/>
              <a:t>subtree</a:t>
            </a:r>
            <a:r>
              <a:rPr lang="en-US" dirty="0"/>
              <a:t> to the internal path length of </a:t>
            </a:r>
            <a:r>
              <a:rPr lang="en-US" i="1" dirty="0"/>
              <a:t>T </a:t>
            </a:r>
            <a:r>
              <a:rPr lang="en-US" dirty="0"/>
              <a:t>is (1 ⁄ </a:t>
            </a:r>
            <a:r>
              <a:rPr lang="en-US" i="1" dirty="0"/>
              <a:t>N</a:t>
            </a:r>
            <a:r>
              <a:rPr lang="en-US" dirty="0"/>
              <a:t>)∑</a:t>
            </a:r>
            <a:r>
              <a:rPr lang="en-US" i="1" dirty="0"/>
              <a:t>N </a:t>
            </a:r>
            <a:r>
              <a:rPr lang="en-US" dirty="0"/>
              <a:t>– 1 </a:t>
            </a:r>
            <a:r>
              <a:rPr lang="en-US" i="1" dirty="0"/>
              <a:t>D</a:t>
            </a:r>
            <a:r>
              <a:rPr lang="en-US" dirty="0"/>
              <a:t>(</a:t>
            </a:r>
            <a:r>
              <a:rPr lang="en-US" i="1" dirty="0" err="1"/>
              <a:t>i</a:t>
            </a:r>
            <a:r>
              <a:rPr lang="en-US" dirty="0"/>
              <a:t>) , plus 1 for each node in the left </a:t>
            </a:r>
            <a:r>
              <a:rPr lang="en-US" dirty="0" err="1"/>
              <a:t>subtree</a:t>
            </a:r>
            <a:r>
              <a:rPr lang="en-US" dirty="0"/>
              <a:t>. The same holds for the right </a:t>
            </a:r>
            <a:r>
              <a:rPr lang="en-US" dirty="0" err="1"/>
              <a:t>subtree</a:t>
            </a:r>
            <a:r>
              <a:rPr lang="en-US" dirty="0"/>
              <a:t>. We thus obtain the recurrence formula </a:t>
            </a:r>
            <a:r>
              <a:rPr lang="en-US" i="1" dirty="0"/>
              <a:t>D</a:t>
            </a:r>
            <a:r>
              <a:rPr lang="en-US" dirty="0"/>
              <a:t>(</a:t>
            </a:r>
            <a:r>
              <a:rPr lang="en-US" i="1" dirty="0"/>
              <a:t>N</a:t>
            </a:r>
            <a:r>
              <a:rPr lang="en-US" dirty="0"/>
              <a:t>) = (2 / </a:t>
            </a:r>
            <a:r>
              <a:rPr lang="en-US" i="1" dirty="0"/>
              <a:t>N</a:t>
            </a:r>
            <a:r>
              <a:rPr lang="en-US" dirty="0"/>
              <a:t>)(∑</a:t>
            </a:r>
            <a:r>
              <a:rPr lang="en-US" i="1" dirty="0"/>
              <a:t>N </a:t>
            </a:r>
            <a:r>
              <a:rPr lang="en-US" dirty="0"/>
              <a:t>– 1 </a:t>
            </a:r>
            <a:r>
              <a:rPr lang="en-US" i="1" dirty="0"/>
              <a:t>D</a:t>
            </a:r>
            <a:r>
              <a:rPr lang="en-US" dirty="0"/>
              <a:t>(</a:t>
            </a:r>
            <a:r>
              <a:rPr lang="en-US" i="1" dirty="0" err="1"/>
              <a:t>i</a:t>
            </a:r>
            <a:r>
              <a:rPr lang="en-US" dirty="0"/>
              <a:t>) ) </a:t>
            </a:r>
            <a:r>
              <a:rPr lang="en-US" i="1" dirty="0"/>
              <a:t>+ N </a:t>
            </a:r>
            <a:r>
              <a:rPr lang="en-US" dirty="0"/>
              <a:t>– 1, which is identical to the quicksort recurrence solved in Section 8.6. The result is an average internal path length of </a:t>
            </a:r>
            <a:r>
              <a:rPr lang="en-US" i="1" dirty="0"/>
              <a:t>O</a:t>
            </a:r>
            <a:r>
              <a:rPr lang="en-US" dirty="0"/>
              <a:t>(</a:t>
            </a:r>
            <a:r>
              <a:rPr lang="en-US" i="1" dirty="0"/>
              <a:t>N </a:t>
            </a:r>
            <a:r>
              <a:rPr lang="en-US" dirty="0"/>
              <a:t>log </a:t>
            </a:r>
            <a:r>
              <a:rPr lang="en-US" i="1" dirty="0"/>
              <a:t>N</a:t>
            </a:r>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37</a:t>
            </a:fld>
            <a:endParaRPr lang="en-US" altLang="en-US"/>
          </a:p>
        </p:txBody>
      </p:sp>
    </p:spTree>
    <p:extLst>
      <p:ext uri="{BB962C8B-B14F-4D97-AF65-F5344CB8AC3E}">
        <p14:creationId xmlns:p14="http://schemas.microsoft.com/office/powerpoint/2010/main" val="2206923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 19.2</a:t>
            </a:r>
          </a:p>
        </p:txBody>
      </p:sp>
      <p:sp>
        <p:nvSpPr>
          <p:cNvPr id="3" name="Content Placeholder 2"/>
          <p:cNvSpPr>
            <a:spLocks noGrp="1"/>
          </p:cNvSpPr>
          <p:nvPr>
            <p:ph idx="1"/>
          </p:nvPr>
        </p:nvSpPr>
        <p:spPr/>
        <p:txBody>
          <a:bodyPr/>
          <a:lstStyle/>
          <a:p>
            <a:pPr marL="0" indent="0">
              <a:buNone/>
            </a:pPr>
            <a:r>
              <a:rPr lang="en-US" b="1" dirty="0"/>
              <a:t>definition: </a:t>
            </a:r>
            <a:r>
              <a:rPr lang="en-US" dirty="0"/>
              <a:t>The </a:t>
            </a:r>
            <a:r>
              <a:rPr lang="en-US" i="1" dirty="0"/>
              <a:t>external path length </a:t>
            </a:r>
            <a:r>
              <a:rPr lang="en-US" dirty="0"/>
              <a:t>of a binary search tree is the sum of the depths of the </a:t>
            </a:r>
            <a:r>
              <a:rPr lang="en-US" i="1" dirty="0"/>
              <a:t>N </a:t>
            </a:r>
            <a:r>
              <a:rPr lang="en-US" dirty="0"/>
              <a:t>+ 1 null links. The terminating null node is considered a node for these purposes. </a:t>
            </a:r>
          </a:p>
          <a:p>
            <a:pPr marL="0" indent="0">
              <a:buNone/>
            </a:pPr>
            <a:endParaRPr lang="en-US" dirty="0"/>
          </a:p>
          <a:p>
            <a:pPr marL="0" indent="0">
              <a:buNone/>
            </a:pPr>
            <a:r>
              <a:rPr lang="en-US" dirty="0"/>
              <a:t>Theorem: For any tree </a:t>
            </a:r>
            <a:r>
              <a:rPr lang="en-US" i="1" dirty="0"/>
              <a:t>T</a:t>
            </a:r>
            <a:r>
              <a:rPr lang="en-US" dirty="0"/>
              <a:t>, let </a:t>
            </a:r>
            <a:r>
              <a:rPr lang="en-US" i="1" dirty="0"/>
              <a:t>IPL</a:t>
            </a:r>
            <a:r>
              <a:rPr lang="en-US" dirty="0"/>
              <a:t>(</a:t>
            </a:r>
            <a:r>
              <a:rPr lang="en-US" i="1" dirty="0"/>
              <a:t>T</a:t>
            </a:r>
            <a:r>
              <a:rPr lang="en-US" dirty="0"/>
              <a:t>) be the internal path length of </a:t>
            </a:r>
            <a:r>
              <a:rPr lang="en-US" i="1" dirty="0"/>
              <a:t>T </a:t>
            </a:r>
            <a:r>
              <a:rPr lang="en-US" dirty="0"/>
              <a:t>and let </a:t>
            </a:r>
            <a:r>
              <a:rPr lang="en-US" i="1" dirty="0"/>
              <a:t>EPL</a:t>
            </a:r>
            <a:r>
              <a:rPr lang="en-US" dirty="0"/>
              <a:t>(</a:t>
            </a:r>
            <a:r>
              <a:rPr lang="en-US" i="1" dirty="0"/>
              <a:t>T</a:t>
            </a:r>
            <a:r>
              <a:rPr lang="en-US" dirty="0"/>
              <a:t>) be its external path length. Then, if </a:t>
            </a:r>
            <a:r>
              <a:rPr lang="en-US" i="1" dirty="0"/>
              <a:t>T </a:t>
            </a:r>
            <a:r>
              <a:rPr lang="en-US" dirty="0"/>
              <a:t>has </a:t>
            </a:r>
            <a:r>
              <a:rPr lang="en-US" i="1" dirty="0"/>
              <a:t>N </a:t>
            </a:r>
            <a:r>
              <a:rPr lang="en-US" dirty="0"/>
              <a:t>nodes, </a:t>
            </a:r>
            <a:r>
              <a:rPr lang="en-US" i="1" dirty="0"/>
              <a:t>EPL</a:t>
            </a:r>
            <a:r>
              <a:rPr lang="en-US" dirty="0"/>
              <a:t>(</a:t>
            </a:r>
            <a:r>
              <a:rPr lang="en-US" i="1" dirty="0"/>
              <a:t>T</a:t>
            </a:r>
            <a:r>
              <a:rPr lang="en-US" dirty="0"/>
              <a:t>) = </a:t>
            </a:r>
            <a:r>
              <a:rPr lang="en-US" i="1" dirty="0"/>
              <a:t>IPL</a:t>
            </a:r>
            <a:r>
              <a:rPr lang="en-US" dirty="0"/>
              <a:t>(</a:t>
            </a:r>
            <a:r>
              <a:rPr lang="en-US" i="1" dirty="0"/>
              <a:t>T</a:t>
            </a:r>
            <a:r>
              <a:rPr lang="en-US" dirty="0"/>
              <a:t>) + 2</a:t>
            </a:r>
            <a:r>
              <a:rPr lang="en-US" i="1" dirty="0"/>
              <a:t>N</a:t>
            </a:r>
            <a:r>
              <a:rPr lang="en-US" dirty="0"/>
              <a:t>. </a:t>
            </a:r>
          </a:p>
          <a:p>
            <a:pPr marL="0" indent="0">
              <a:buNone/>
            </a:pPr>
            <a:r>
              <a:rPr lang="en-US" dirty="0"/>
              <a:t>This theorem is proved by induction and is left as Exercise 19.7. </a:t>
            </a:r>
          </a:p>
          <a:p>
            <a:pPr marL="0" indent="0">
              <a:buNone/>
            </a:pPr>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38</a:t>
            </a:fld>
            <a:endParaRPr lang="en-US" altLang="en-US"/>
          </a:p>
        </p:txBody>
      </p:sp>
    </p:spTree>
    <p:extLst>
      <p:ext uri="{BB962C8B-B14F-4D97-AF65-F5344CB8AC3E}">
        <p14:creationId xmlns:p14="http://schemas.microsoft.com/office/powerpoint/2010/main" val="4144450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Randomness</a:t>
            </a:r>
          </a:p>
        </p:txBody>
      </p:sp>
      <p:sp>
        <p:nvSpPr>
          <p:cNvPr id="3" name="Content Placeholder 2"/>
          <p:cNvSpPr>
            <a:spLocks noGrp="1"/>
          </p:cNvSpPr>
          <p:nvPr>
            <p:ph idx="1"/>
          </p:nvPr>
        </p:nvSpPr>
        <p:spPr/>
        <p:txBody>
          <a:bodyPr/>
          <a:lstStyle/>
          <a:p>
            <a:r>
              <a:rPr lang="en-US" dirty="0"/>
              <a:t>Trees are only mostly balanced on random insertions.  What happens if the data is sorted and then we insert it into a tree?</a:t>
            </a:r>
          </a:p>
          <a:p>
            <a:r>
              <a:rPr lang="en-US" dirty="0"/>
              <a:t>What can we do?</a:t>
            </a:r>
          </a:p>
          <a:p>
            <a:pPr lvl="1"/>
            <a:r>
              <a:rPr lang="en-US" dirty="0"/>
              <a:t>Change the insert method?</a:t>
            </a:r>
          </a:p>
          <a:p>
            <a:pPr lvl="1"/>
            <a:r>
              <a:rPr lang="en-US" dirty="0"/>
              <a:t>Add a method that balances the tree?</a:t>
            </a:r>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39</a:t>
            </a:fld>
            <a:endParaRPr lang="en-US" altLang="en-US"/>
          </a:p>
        </p:txBody>
      </p:sp>
    </p:spTree>
    <p:extLst>
      <p:ext uri="{BB962C8B-B14F-4D97-AF65-F5344CB8AC3E}">
        <p14:creationId xmlns:p14="http://schemas.microsoft.com/office/powerpoint/2010/main" val="629260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D080D5-0582-4DD3-BF8B-E66A14181D39}"/>
              </a:ext>
            </a:extLst>
          </p:cNvPr>
          <p:cNvPicPr>
            <a:picLocks noChangeAspect="1"/>
          </p:cNvPicPr>
          <p:nvPr/>
        </p:nvPicPr>
        <p:blipFill>
          <a:blip r:embed="rId2"/>
          <a:stretch>
            <a:fillRect/>
          </a:stretch>
        </p:blipFill>
        <p:spPr>
          <a:xfrm>
            <a:off x="381000" y="2057400"/>
            <a:ext cx="8229600" cy="2495550"/>
          </a:xfrm>
          <a:prstGeom prst="rect">
            <a:avLst/>
          </a:prstGeom>
        </p:spPr>
      </p:pic>
      <p:sp>
        <p:nvSpPr>
          <p:cNvPr id="2" name="Title 1"/>
          <p:cNvSpPr>
            <a:spLocks noGrp="1"/>
          </p:cNvSpPr>
          <p:nvPr>
            <p:ph type="title"/>
          </p:nvPr>
        </p:nvSpPr>
        <p:spPr/>
        <p:txBody>
          <a:bodyPr/>
          <a:lstStyle/>
          <a:p>
            <a:r>
              <a:rPr lang="en-US" dirty="0"/>
              <a:t>Are these binary search trees?</a:t>
            </a:r>
          </a:p>
        </p:txBody>
      </p:sp>
      <p:sp>
        <p:nvSpPr>
          <p:cNvPr id="3" name="Slide Number Placeholder 1"/>
          <p:cNvSpPr>
            <a:spLocks noGrp="1"/>
          </p:cNvSpPr>
          <p:nvPr>
            <p:ph type="sldNum" sz="quarter" idx="12"/>
          </p:nvPr>
        </p:nvSpPr>
        <p:spPr/>
        <p:txBody>
          <a:bodyPr/>
          <a:lstStyle/>
          <a:p>
            <a:r>
              <a:rPr lang="en-US"/>
              <a:t>1-</a:t>
            </a:r>
            <a:fld id="{26F60EF0-70F3-0149-B3D9-09502D0546D8}" type="slidenum">
              <a:rPr lang="en-US"/>
              <a:pPr/>
              <a:t>4</a:t>
            </a:fld>
            <a:endParaRPr lang="en-US"/>
          </a:p>
        </p:txBody>
      </p:sp>
      <p:sp>
        <p:nvSpPr>
          <p:cNvPr id="5" name="TextBox 4"/>
          <p:cNvSpPr txBox="1"/>
          <p:nvPr/>
        </p:nvSpPr>
        <p:spPr>
          <a:xfrm>
            <a:off x="152400" y="1894725"/>
            <a:ext cx="1828800" cy="156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Move for answer</a:t>
            </a:r>
          </a:p>
          <a:p>
            <a:endParaRPr lang="en-US" dirty="0"/>
          </a:p>
          <a:p>
            <a:endParaRPr lang="en-US" dirty="0"/>
          </a:p>
        </p:txBody>
      </p:sp>
    </p:spTree>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9D8C-B583-48A1-8238-B571A86CBFCA}"/>
              </a:ext>
            </a:extLst>
          </p:cNvPr>
          <p:cNvSpPr>
            <a:spLocks noGrp="1"/>
          </p:cNvSpPr>
          <p:nvPr>
            <p:ph type="title"/>
          </p:nvPr>
        </p:nvSpPr>
        <p:spPr/>
        <p:txBody>
          <a:bodyPr/>
          <a:lstStyle/>
          <a:p>
            <a:r>
              <a:rPr lang="en-US" dirty="0"/>
              <a:t>So</a:t>
            </a:r>
          </a:p>
        </p:txBody>
      </p:sp>
      <p:sp>
        <p:nvSpPr>
          <p:cNvPr id="3" name="Content Placeholder 2">
            <a:extLst>
              <a:ext uri="{FF2B5EF4-FFF2-40B4-BE49-F238E27FC236}">
                <a16:creationId xmlns:a16="http://schemas.microsoft.com/office/drawing/2014/main" id="{DE5743E5-CEE2-41CC-AF60-BD2C40E62EAF}"/>
              </a:ext>
            </a:extLst>
          </p:cNvPr>
          <p:cNvSpPr>
            <a:spLocks noGrp="1"/>
          </p:cNvSpPr>
          <p:nvPr>
            <p:ph idx="1"/>
          </p:nvPr>
        </p:nvSpPr>
        <p:spPr/>
        <p:txBody>
          <a:bodyPr/>
          <a:lstStyle/>
          <a:p>
            <a:r>
              <a:rPr lang="en-US" dirty="0"/>
              <a:t>That leads us to a data structure that makes sure the tree remains mostly balanced</a:t>
            </a:r>
          </a:p>
        </p:txBody>
      </p:sp>
      <p:sp>
        <p:nvSpPr>
          <p:cNvPr id="4" name="Slide Number Placeholder 3">
            <a:extLst>
              <a:ext uri="{FF2B5EF4-FFF2-40B4-BE49-F238E27FC236}">
                <a16:creationId xmlns:a16="http://schemas.microsoft.com/office/drawing/2014/main" id="{B16D17B7-458B-4B22-8F42-03EE10CF4007}"/>
              </a:ext>
            </a:extLst>
          </p:cNvPr>
          <p:cNvSpPr>
            <a:spLocks noGrp="1"/>
          </p:cNvSpPr>
          <p:nvPr>
            <p:ph type="sldNum" sz="quarter" idx="12"/>
          </p:nvPr>
        </p:nvSpPr>
        <p:spPr/>
        <p:txBody>
          <a:bodyPr/>
          <a:lstStyle/>
          <a:p>
            <a:r>
              <a:rPr lang="en-US" altLang="en-US"/>
              <a:t>1-</a:t>
            </a:r>
            <a:fld id="{EC9E3481-7F73-44A9-AC84-E3122D8070AB}" type="slidenum">
              <a:rPr lang="en-US" altLang="en-US" smtClean="0"/>
              <a:pPr/>
              <a:t>40</a:t>
            </a:fld>
            <a:endParaRPr lang="en-US" altLang="en-US"/>
          </a:p>
        </p:txBody>
      </p:sp>
    </p:spTree>
    <p:extLst>
      <p:ext uri="{BB962C8B-B14F-4D97-AF65-F5344CB8AC3E}">
        <p14:creationId xmlns:p14="http://schemas.microsoft.com/office/powerpoint/2010/main" val="742834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AVL Trees</a:t>
            </a:r>
            <a:br>
              <a:rPr lang="en-US" sz="4000" dirty="0"/>
            </a:br>
            <a:r>
              <a:rPr lang="en-US" sz="4000" dirty="0"/>
              <a:t>(</a:t>
            </a:r>
            <a:r>
              <a:rPr lang="en-US" sz="4000" dirty="0" err="1"/>
              <a:t>Adelson-Velskii</a:t>
            </a:r>
            <a:r>
              <a:rPr lang="en-US" sz="4000" dirty="0"/>
              <a:t> and Landis)</a:t>
            </a:r>
          </a:p>
        </p:txBody>
      </p:sp>
      <p:sp>
        <p:nvSpPr>
          <p:cNvPr id="4" name="Content Placeholder 3"/>
          <p:cNvSpPr>
            <a:spLocks noGrp="1"/>
          </p:cNvSpPr>
          <p:nvPr>
            <p:ph idx="1"/>
          </p:nvPr>
        </p:nvSpPr>
        <p:spPr>
          <a:xfrm>
            <a:off x="827700" y="1752600"/>
            <a:ext cx="7630500" cy="4195481"/>
          </a:xfrm>
        </p:spPr>
        <p:txBody>
          <a:bodyPr/>
          <a:lstStyle/>
          <a:p>
            <a:r>
              <a:rPr lang="en-US" b="1" dirty="0"/>
              <a:t>Definition: </a:t>
            </a:r>
            <a:r>
              <a:rPr lang="en-US" dirty="0"/>
              <a:t>An </a:t>
            </a:r>
            <a:r>
              <a:rPr lang="en-US" i="1" dirty="0"/>
              <a:t>AVL tree </a:t>
            </a:r>
            <a:r>
              <a:rPr lang="en-US" dirty="0"/>
              <a:t>is a binary search tree with the additional balance property that, for any node in the tree, the height of the left and right </a:t>
            </a:r>
            <a:r>
              <a:rPr lang="en-US" dirty="0" err="1"/>
              <a:t>subtrees</a:t>
            </a:r>
            <a:r>
              <a:rPr lang="en-US" dirty="0"/>
              <a:t> can differ by at most 1. As usual, the height of an empty </a:t>
            </a:r>
            <a:r>
              <a:rPr lang="en-US" dirty="0" err="1"/>
              <a:t>subtree</a:t>
            </a:r>
            <a:r>
              <a:rPr lang="en-US" dirty="0"/>
              <a:t> is –1. </a:t>
            </a:r>
          </a:p>
          <a:p>
            <a:r>
              <a:rPr lang="en-US" dirty="0"/>
              <a:t>What happens to the left tree with an insert of 13?</a:t>
            </a:r>
          </a:p>
          <a:p>
            <a:endParaRPr lang="en-US" dirty="0"/>
          </a:p>
        </p:txBody>
      </p:sp>
      <p:sp>
        <p:nvSpPr>
          <p:cNvPr id="3" name="Slide Number Placeholder 1"/>
          <p:cNvSpPr>
            <a:spLocks noGrp="1"/>
          </p:cNvSpPr>
          <p:nvPr>
            <p:ph type="sldNum" sz="quarter" idx="12"/>
          </p:nvPr>
        </p:nvSpPr>
        <p:spPr/>
        <p:txBody>
          <a:bodyPr/>
          <a:lstStyle/>
          <a:p>
            <a:r>
              <a:rPr lang="en-US"/>
              <a:t>1-</a:t>
            </a:r>
            <a:fld id="{F4334205-685E-5B4F-95F1-3360E59E78E7}" type="slidenum">
              <a:rPr lang="en-US"/>
              <a:pPr/>
              <a:t>41</a:t>
            </a:fld>
            <a:endParaRPr lang="en-US"/>
          </a:p>
        </p:txBody>
      </p:sp>
      <p:pic>
        <p:nvPicPr>
          <p:cNvPr id="1133570" name="Picture 2" descr="weiss19-2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657600"/>
            <a:ext cx="8229600" cy="3021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Log(N)</a:t>
            </a:r>
          </a:p>
        </p:txBody>
      </p:sp>
      <p:sp>
        <p:nvSpPr>
          <p:cNvPr id="4" name="Content Placeholder 3"/>
          <p:cNvSpPr>
            <a:spLocks noGrp="1"/>
          </p:cNvSpPr>
          <p:nvPr>
            <p:ph idx="1"/>
          </p:nvPr>
        </p:nvSpPr>
        <p:spPr>
          <a:xfrm>
            <a:off x="457200" y="1828800"/>
            <a:ext cx="8077200" cy="4195481"/>
          </a:xfrm>
        </p:spPr>
        <p:txBody>
          <a:bodyPr/>
          <a:lstStyle/>
          <a:p>
            <a:r>
              <a:rPr lang="en-US" dirty="0"/>
              <a:t>The AVL balance condition implies that the tree has only logarithmic depth. To prove this assertion we need to show that a tree of height </a:t>
            </a:r>
            <a:r>
              <a:rPr lang="en-US" i="1" dirty="0"/>
              <a:t>H </a:t>
            </a:r>
            <a:r>
              <a:rPr lang="en-US" dirty="0"/>
              <a:t>must have at least </a:t>
            </a:r>
            <a:r>
              <a:rPr lang="en-US" i="1" dirty="0"/>
              <a:t>CH </a:t>
            </a:r>
            <a:r>
              <a:rPr lang="en-US" dirty="0"/>
              <a:t>nodes for some constant </a:t>
            </a:r>
            <a:r>
              <a:rPr lang="en-US" i="1" dirty="0"/>
              <a:t>C </a:t>
            </a:r>
            <a:r>
              <a:rPr lang="en-US" dirty="0"/>
              <a:t>&gt; 1. In other words, the minimum number of nodes in a tree is exponential in its height. Then the maximum depth of an </a:t>
            </a:r>
            <a:r>
              <a:rPr lang="en-US" i="1" dirty="0"/>
              <a:t>N</a:t>
            </a:r>
            <a:r>
              <a:rPr lang="en-US" dirty="0"/>
              <a:t>-item tree is given by </a:t>
            </a:r>
            <a:r>
              <a:rPr lang="en-US" dirty="0" err="1"/>
              <a:t>log</a:t>
            </a:r>
            <a:r>
              <a:rPr lang="en-US" i="1" baseline="-25000" dirty="0" err="1"/>
              <a:t>C</a:t>
            </a:r>
            <a:r>
              <a:rPr lang="en-US" i="1" dirty="0" err="1"/>
              <a:t>N</a:t>
            </a:r>
            <a:r>
              <a:rPr lang="en-US" dirty="0"/>
              <a:t>. Theorem 19.3 shows that every AVL tree of height </a:t>
            </a:r>
            <a:r>
              <a:rPr lang="en-US" i="1" dirty="0"/>
              <a:t>H </a:t>
            </a:r>
            <a:r>
              <a:rPr lang="en-US" dirty="0"/>
              <a:t>has many nodes. </a:t>
            </a:r>
          </a:p>
          <a:p>
            <a:endParaRPr lang="en-US" dirty="0"/>
          </a:p>
        </p:txBody>
      </p:sp>
      <p:sp>
        <p:nvSpPr>
          <p:cNvPr id="3" name="Slide Number Placeholder 1"/>
          <p:cNvSpPr>
            <a:spLocks noGrp="1"/>
          </p:cNvSpPr>
          <p:nvPr>
            <p:ph type="sldNum" sz="quarter" idx="12"/>
          </p:nvPr>
        </p:nvSpPr>
        <p:spPr/>
        <p:txBody>
          <a:bodyPr/>
          <a:lstStyle/>
          <a:p>
            <a:r>
              <a:rPr lang="en-US"/>
              <a:t>1-</a:t>
            </a:r>
            <a:fld id="{DA9B66CD-AA37-F545-A3E4-FDF3F5506D20}" type="slidenum">
              <a:rPr lang="en-US"/>
              <a:pPr/>
              <a:t>42</a:t>
            </a:fld>
            <a:endParaRPr lang="en-US"/>
          </a:p>
        </p:txBody>
      </p:sp>
      <p:pic>
        <p:nvPicPr>
          <p:cNvPr id="1134594" name="Picture 2" descr="weiss19-2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43400"/>
            <a:ext cx="8229600" cy="2165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on AVL</a:t>
            </a:r>
          </a:p>
        </p:txBody>
      </p:sp>
      <p:sp>
        <p:nvSpPr>
          <p:cNvPr id="3" name="Content Placeholder 2"/>
          <p:cNvSpPr>
            <a:spLocks noGrp="1"/>
          </p:cNvSpPr>
          <p:nvPr>
            <p:ph idx="1"/>
          </p:nvPr>
        </p:nvSpPr>
        <p:spPr/>
        <p:txBody>
          <a:bodyPr/>
          <a:lstStyle/>
          <a:p>
            <a:r>
              <a:rPr lang="en-US" dirty="0"/>
              <a:t>the worst-case height of an AVL Tree is at most roughly 44 percent more than the minimum possible for binary trees. </a:t>
            </a:r>
          </a:p>
          <a:p>
            <a:r>
              <a:rPr lang="en-US" dirty="0"/>
              <a:t>Operations that change the tree, such as insert and remove, are not quite as simple as before.  We will explore those next </a:t>
            </a:r>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43</a:t>
            </a:fld>
            <a:endParaRPr lang="en-US" altLang="en-US"/>
          </a:p>
        </p:txBody>
      </p:sp>
    </p:spTree>
    <p:extLst>
      <p:ext uri="{BB962C8B-B14F-4D97-AF65-F5344CB8AC3E}">
        <p14:creationId xmlns:p14="http://schemas.microsoft.com/office/powerpoint/2010/main" val="3702766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 19.3</a:t>
            </a:r>
          </a:p>
        </p:txBody>
      </p:sp>
      <p:sp>
        <p:nvSpPr>
          <p:cNvPr id="3" name="Content Placeholder 2"/>
          <p:cNvSpPr>
            <a:spLocks noGrp="1"/>
          </p:cNvSpPr>
          <p:nvPr>
            <p:ph idx="1"/>
          </p:nvPr>
        </p:nvSpPr>
        <p:spPr>
          <a:xfrm>
            <a:off x="827700" y="2052925"/>
            <a:ext cx="7782900" cy="4195481"/>
          </a:xfrm>
        </p:spPr>
        <p:txBody>
          <a:bodyPr>
            <a:normAutofit/>
          </a:bodyPr>
          <a:lstStyle/>
          <a:p>
            <a:r>
              <a:rPr lang="en-US" dirty="0"/>
              <a:t>An AVL tree of height </a:t>
            </a:r>
            <a:r>
              <a:rPr lang="en-US" i="1" dirty="0"/>
              <a:t>H </a:t>
            </a:r>
            <a:r>
              <a:rPr lang="en-US" dirty="0"/>
              <a:t>has at least </a:t>
            </a:r>
            <a:r>
              <a:rPr lang="en-US" i="1" dirty="0"/>
              <a:t>F</a:t>
            </a:r>
            <a:r>
              <a:rPr lang="en-US" i="1" baseline="-25000" dirty="0"/>
              <a:t>H </a:t>
            </a:r>
            <a:r>
              <a:rPr lang="en-US" baseline="-25000" dirty="0"/>
              <a:t>+ 3</a:t>
            </a:r>
            <a:r>
              <a:rPr lang="en-US" dirty="0"/>
              <a:t> – 1 nodes, where </a:t>
            </a:r>
            <a:r>
              <a:rPr lang="en-US" i="1" dirty="0"/>
              <a:t>F</a:t>
            </a:r>
            <a:r>
              <a:rPr lang="en-US" i="1" baseline="-25000" dirty="0"/>
              <a:t>i</a:t>
            </a:r>
            <a:r>
              <a:rPr lang="en-US" i="1" dirty="0"/>
              <a:t> </a:t>
            </a:r>
            <a:r>
              <a:rPr lang="en-US" dirty="0"/>
              <a:t>is the </a:t>
            </a:r>
            <a:r>
              <a:rPr lang="en-US" i="1" dirty="0" err="1"/>
              <a:t>i</a:t>
            </a:r>
            <a:r>
              <a:rPr lang="en-US" dirty="0" err="1"/>
              <a:t>th</a:t>
            </a:r>
            <a:r>
              <a:rPr lang="en-US" dirty="0"/>
              <a:t> Fibonacci number (see Section 7.3.4). </a:t>
            </a:r>
          </a:p>
          <a:p>
            <a:r>
              <a:rPr lang="en-US" dirty="0"/>
              <a:t>Let </a:t>
            </a:r>
            <a:r>
              <a:rPr lang="en-US" i="1" dirty="0"/>
              <a:t>S</a:t>
            </a:r>
            <a:r>
              <a:rPr lang="en-US" i="1" baseline="-25000" dirty="0"/>
              <a:t>H</a:t>
            </a:r>
            <a:r>
              <a:rPr lang="en-US" i="1" dirty="0"/>
              <a:t> </a:t>
            </a:r>
            <a:r>
              <a:rPr lang="en-US" dirty="0"/>
              <a:t>be the size of the smallest AVL tree of height </a:t>
            </a:r>
            <a:r>
              <a:rPr lang="en-US" i="1" dirty="0"/>
              <a:t>H</a:t>
            </a:r>
            <a:r>
              <a:rPr lang="en-US" dirty="0"/>
              <a:t>. Clearly, </a:t>
            </a:r>
            <a:r>
              <a:rPr lang="en-US" i="1" dirty="0"/>
              <a:t>S</a:t>
            </a:r>
            <a:r>
              <a:rPr lang="en-US" baseline="-25000" dirty="0"/>
              <a:t>0</a:t>
            </a:r>
            <a:r>
              <a:rPr lang="en-US" dirty="0"/>
              <a:t> = 1 and </a:t>
            </a:r>
            <a:r>
              <a:rPr lang="en-US" i="1" dirty="0"/>
              <a:t>S</a:t>
            </a:r>
            <a:r>
              <a:rPr lang="en-US" baseline="-25000" dirty="0"/>
              <a:t>1</a:t>
            </a:r>
            <a:r>
              <a:rPr lang="en-US" dirty="0"/>
              <a:t> = 2. Figure 19.22 shows that the smallest AVL tree of height </a:t>
            </a:r>
            <a:r>
              <a:rPr lang="en-US" i="1" dirty="0"/>
              <a:t>H </a:t>
            </a:r>
            <a:r>
              <a:rPr lang="en-US" dirty="0"/>
              <a:t>must have </a:t>
            </a:r>
            <a:r>
              <a:rPr lang="en-US" dirty="0" err="1"/>
              <a:t>subtrees</a:t>
            </a:r>
            <a:r>
              <a:rPr lang="en-US" dirty="0"/>
              <a:t> of height </a:t>
            </a:r>
            <a:r>
              <a:rPr lang="en-US" i="1" dirty="0"/>
              <a:t>H </a:t>
            </a:r>
            <a:r>
              <a:rPr lang="en-US" dirty="0"/>
              <a:t>– 1 and </a:t>
            </a:r>
            <a:r>
              <a:rPr lang="en-US" i="1" dirty="0"/>
              <a:t>H </a:t>
            </a:r>
            <a:r>
              <a:rPr lang="en-US" dirty="0"/>
              <a:t>– 2. The reason is that at least one </a:t>
            </a:r>
            <a:r>
              <a:rPr lang="en-US" dirty="0" err="1"/>
              <a:t>subtree</a:t>
            </a:r>
            <a:r>
              <a:rPr lang="en-US" dirty="0"/>
              <a:t> has height </a:t>
            </a:r>
            <a:r>
              <a:rPr lang="en-US" i="1" dirty="0"/>
              <a:t>H </a:t>
            </a:r>
            <a:r>
              <a:rPr lang="en-US" dirty="0"/>
              <a:t>– 1 and the balance condition implies that </a:t>
            </a:r>
            <a:r>
              <a:rPr lang="en-US" dirty="0" err="1"/>
              <a:t>subtree</a:t>
            </a:r>
            <a:r>
              <a:rPr lang="en-US" dirty="0"/>
              <a:t> heights can differ by at most 1. These </a:t>
            </a:r>
            <a:r>
              <a:rPr lang="en-US" dirty="0" err="1"/>
              <a:t>subtrees</a:t>
            </a:r>
            <a:r>
              <a:rPr lang="en-US" dirty="0"/>
              <a:t> must themselves have the fewest number of nodes for their heights, so </a:t>
            </a:r>
            <a:r>
              <a:rPr lang="en-US" i="1" dirty="0"/>
              <a:t>S</a:t>
            </a:r>
            <a:r>
              <a:rPr lang="en-US" i="1" baseline="-25000" dirty="0"/>
              <a:t>H</a:t>
            </a:r>
            <a:r>
              <a:rPr lang="en-US" i="1" dirty="0"/>
              <a:t> = S</a:t>
            </a:r>
            <a:r>
              <a:rPr lang="en-US" i="1" baseline="-25000" dirty="0"/>
              <a:t>H </a:t>
            </a:r>
            <a:r>
              <a:rPr lang="en-US" baseline="-25000" dirty="0"/>
              <a:t>– 1</a:t>
            </a:r>
            <a:r>
              <a:rPr lang="en-US" dirty="0"/>
              <a:t> + </a:t>
            </a:r>
            <a:r>
              <a:rPr lang="en-US" i="1" dirty="0"/>
              <a:t>S</a:t>
            </a:r>
            <a:r>
              <a:rPr lang="en-US" i="1" baseline="-25000" dirty="0"/>
              <a:t>H </a:t>
            </a:r>
            <a:r>
              <a:rPr lang="en-US" baseline="-25000" dirty="0"/>
              <a:t>– 2</a:t>
            </a:r>
            <a:r>
              <a:rPr lang="en-US" dirty="0"/>
              <a:t> + 1. The proof can be completed by using an induction argument. </a:t>
            </a:r>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44</a:t>
            </a:fld>
            <a:endParaRPr lang="en-US" altLang="en-US"/>
          </a:p>
        </p:txBody>
      </p:sp>
    </p:spTree>
    <p:extLst>
      <p:ext uri="{BB962C8B-B14F-4D97-AF65-F5344CB8AC3E}">
        <p14:creationId xmlns:p14="http://schemas.microsoft.com/office/powerpoint/2010/main" val="1889403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 Rebalance</a:t>
            </a:r>
          </a:p>
        </p:txBody>
      </p:sp>
      <p:sp>
        <p:nvSpPr>
          <p:cNvPr id="3" name="Content Placeholder 2"/>
          <p:cNvSpPr>
            <a:spLocks noGrp="1"/>
          </p:cNvSpPr>
          <p:nvPr>
            <p:ph idx="1"/>
          </p:nvPr>
        </p:nvSpPr>
        <p:spPr>
          <a:xfrm>
            <a:off x="838200" y="1219200"/>
            <a:ext cx="7478100" cy="5257800"/>
          </a:xfrm>
        </p:spPr>
        <p:txBody>
          <a:bodyPr>
            <a:normAutofit lnSpcReduction="10000"/>
          </a:bodyPr>
          <a:lstStyle/>
          <a:p>
            <a:pPr marL="0" indent="0">
              <a:buNone/>
            </a:pPr>
            <a:r>
              <a:rPr lang="en-US" dirty="0"/>
              <a:t>Because any node has at most two children and a height imbalance requires that the heights of </a:t>
            </a:r>
            <a:r>
              <a:rPr lang="en-US" i="1" dirty="0"/>
              <a:t>X</a:t>
            </a:r>
            <a:r>
              <a:rPr lang="en-US" dirty="0"/>
              <a:t>’s two </a:t>
            </a:r>
            <a:r>
              <a:rPr lang="en-US" dirty="0" err="1"/>
              <a:t>subtrees</a:t>
            </a:r>
            <a:r>
              <a:rPr lang="en-US" dirty="0"/>
              <a:t> differ by 2, a violation might occur in any of four cases: </a:t>
            </a:r>
          </a:p>
          <a:p>
            <a:r>
              <a:rPr lang="en-US" dirty="0"/>
              <a:t>An insertion in the left </a:t>
            </a:r>
            <a:r>
              <a:rPr lang="en-US" dirty="0" err="1"/>
              <a:t>subtree</a:t>
            </a:r>
            <a:r>
              <a:rPr lang="en-US" dirty="0"/>
              <a:t> of the left child of </a:t>
            </a:r>
            <a:r>
              <a:rPr lang="en-US" i="1" dirty="0"/>
              <a:t>X</a:t>
            </a:r>
            <a:endParaRPr lang="en-US" dirty="0"/>
          </a:p>
          <a:p>
            <a:r>
              <a:rPr lang="en-US" dirty="0"/>
              <a:t>An insertion in the right </a:t>
            </a:r>
            <a:r>
              <a:rPr lang="en-US" dirty="0" err="1"/>
              <a:t>subtree</a:t>
            </a:r>
            <a:r>
              <a:rPr lang="en-US" dirty="0"/>
              <a:t> of the left child of </a:t>
            </a:r>
            <a:endParaRPr lang="en-US" i="1" dirty="0"/>
          </a:p>
          <a:p>
            <a:r>
              <a:rPr lang="en-US" dirty="0"/>
              <a:t>An insertion in the left </a:t>
            </a:r>
            <a:r>
              <a:rPr lang="en-US" dirty="0" err="1"/>
              <a:t>subtree</a:t>
            </a:r>
            <a:r>
              <a:rPr lang="en-US" dirty="0"/>
              <a:t> of the right child of </a:t>
            </a:r>
            <a:r>
              <a:rPr lang="en-US" i="1" dirty="0"/>
              <a:t>X</a:t>
            </a:r>
          </a:p>
          <a:p>
            <a:r>
              <a:rPr lang="en-US" dirty="0"/>
              <a:t>An insertion in the right </a:t>
            </a:r>
            <a:r>
              <a:rPr lang="en-US" dirty="0" err="1"/>
              <a:t>subtree</a:t>
            </a:r>
            <a:r>
              <a:rPr lang="en-US" dirty="0"/>
              <a:t> of the right child of </a:t>
            </a:r>
            <a:r>
              <a:rPr lang="en-US" i="1" dirty="0"/>
              <a:t>X </a:t>
            </a:r>
          </a:p>
          <a:p>
            <a:pPr marL="0" indent="0">
              <a:buNone/>
            </a:pPr>
            <a:r>
              <a:rPr lang="en-US" dirty="0"/>
              <a:t>The first case, in which the insertion occurs on the </a:t>
            </a:r>
            <a:r>
              <a:rPr lang="en-US" i="1" dirty="0"/>
              <a:t>outside </a:t>
            </a:r>
            <a:r>
              <a:rPr lang="en-US" dirty="0"/>
              <a:t>(i.e., left–left or right–right), is fixed by a single rotation of the tree. A </a:t>
            </a:r>
            <a:r>
              <a:rPr lang="en-US" i="1" dirty="0"/>
              <a:t>single rotation </a:t>
            </a:r>
            <a:r>
              <a:rPr lang="en-US" dirty="0"/>
              <a:t>switches the roles of the parent and child while maintaining search order. The second case, in which the insertion occurs on the </a:t>
            </a:r>
            <a:r>
              <a:rPr lang="en-US" i="1" dirty="0"/>
              <a:t>inside </a:t>
            </a:r>
            <a:r>
              <a:rPr lang="en-US" dirty="0"/>
              <a:t>(i.e., left–right or right–left), is handled by the slightly more complex </a:t>
            </a:r>
            <a:r>
              <a:rPr lang="en-US" i="1" dirty="0"/>
              <a:t>double rotation. </a:t>
            </a:r>
          </a:p>
          <a:p>
            <a:pPr marL="0" indent="0">
              <a:buNone/>
            </a:pPr>
            <a:r>
              <a:rPr lang="en-US" i="1" dirty="0"/>
              <a:t>Try it on a simple tree </a:t>
            </a:r>
            <a:r>
              <a:rPr lang="mr-IN" i="1" dirty="0"/>
              <a:t>–</a:t>
            </a:r>
            <a:r>
              <a:rPr lang="en-US" i="1" dirty="0"/>
              <a:t> Can we make one up?</a:t>
            </a:r>
            <a:endParaRPr lang="en-US" dirty="0"/>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45</a:t>
            </a:fld>
            <a:endParaRPr lang="en-US" altLang="en-US"/>
          </a:p>
        </p:txBody>
      </p:sp>
    </p:spTree>
    <p:extLst>
      <p:ext uri="{BB962C8B-B14F-4D97-AF65-F5344CB8AC3E}">
        <p14:creationId xmlns:p14="http://schemas.microsoft.com/office/powerpoint/2010/main" val="2746576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3D2D-AEEC-4492-BD7D-C8EA4E07D3B3}"/>
              </a:ext>
            </a:extLst>
          </p:cNvPr>
          <p:cNvSpPr>
            <a:spLocks noGrp="1"/>
          </p:cNvSpPr>
          <p:nvPr>
            <p:ph type="title"/>
          </p:nvPr>
        </p:nvSpPr>
        <p:spPr/>
        <p:txBody>
          <a:bodyPr/>
          <a:lstStyle/>
          <a:p>
            <a:r>
              <a:rPr lang="en-US" dirty="0"/>
              <a:t>Supplement</a:t>
            </a:r>
          </a:p>
        </p:txBody>
      </p:sp>
      <p:sp>
        <p:nvSpPr>
          <p:cNvPr id="3" name="Content Placeholder 2">
            <a:extLst>
              <a:ext uri="{FF2B5EF4-FFF2-40B4-BE49-F238E27FC236}">
                <a16:creationId xmlns:a16="http://schemas.microsoft.com/office/drawing/2014/main" id="{EDA26DE0-F27D-4121-A701-1D5406256684}"/>
              </a:ext>
            </a:extLst>
          </p:cNvPr>
          <p:cNvSpPr>
            <a:spLocks noGrp="1"/>
          </p:cNvSpPr>
          <p:nvPr>
            <p:ph idx="1"/>
          </p:nvPr>
        </p:nvSpPr>
        <p:spPr/>
        <p:txBody>
          <a:bodyPr/>
          <a:lstStyle/>
          <a:p>
            <a:r>
              <a:rPr lang="en-US" dirty="0"/>
              <a:t>The book isn’t super clear on the following rotations, so I found additional material online and included it for the AVL Tree – Hopefully on the G: drive</a:t>
            </a:r>
          </a:p>
          <a:p>
            <a:r>
              <a:rPr lang="en-US" dirty="0"/>
              <a:t>But we can work through the following slides first</a:t>
            </a:r>
          </a:p>
        </p:txBody>
      </p:sp>
      <p:sp>
        <p:nvSpPr>
          <p:cNvPr id="4" name="Slide Number Placeholder 3">
            <a:extLst>
              <a:ext uri="{FF2B5EF4-FFF2-40B4-BE49-F238E27FC236}">
                <a16:creationId xmlns:a16="http://schemas.microsoft.com/office/drawing/2014/main" id="{4E16F6E5-8ADB-42DA-9BAE-26C65BF8AF81}"/>
              </a:ext>
            </a:extLst>
          </p:cNvPr>
          <p:cNvSpPr>
            <a:spLocks noGrp="1"/>
          </p:cNvSpPr>
          <p:nvPr>
            <p:ph type="sldNum" sz="quarter" idx="12"/>
          </p:nvPr>
        </p:nvSpPr>
        <p:spPr/>
        <p:txBody>
          <a:bodyPr/>
          <a:lstStyle/>
          <a:p>
            <a:r>
              <a:rPr lang="en-US" altLang="en-US"/>
              <a:t>1-</a:t>
            </a:r>
            <a:fld id="{EC9E3481-7F73-44A9-AC84-E3122D8070AB}" type="slidenum">
              <a:rPr lang="en-US" altLang="en-US" smtClean="0"/>
              <a:pPr/>
              <a:t>46</a:t>
            </a:fld>
            <a:endParaRPr lang="en-US" altLang="en-US"/>
          </a:p>
        </p:txBody>
      </p:sp>
    </p:spTree>
    <p:extLst>
      <p:ext uri="{BB962C8B-B14F-4D97-AF65-F5344CB8AC3E}">
        <p14:creationId xmlns:p14="http://schemas.microsoft.com/office/powerpoint/2010/main" val="2653005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9618" y="452718"/>
            <a:ext cx="4900471" cy="1400530"/>
          </a:xfrm>
        </p:spPr>
        <p:txBody>
          <a:bodyPr/>
          <a:lstStyle/>
          <a:p>
            <a:r>
              <a:rPr lang="en-US" sz="2800" dirty="0"/>
              <a:t>Single Rotation Example</a:t>
            </a:r>
          </a:p>
        </p:txBody>
      </p:sp>
      <p:sp>
        <p:nvSpPr>
          <p:cNvPr id="3" name="Slide Number Placeholder 1"/>
          <p:cNvSpPr>
            <a:spLocks noGrp="1"/>
          </p:cNvSpPr>
          <p:nvPr>
            <p:ph type="sldNum" sz="quarter" idx="12"/>
          </p:nvPr>
        </p:nvSpPr>
        <p:spPr/>
        <p:txBody>
          <a:bodyPr/>
          <a:lstStyle/>
          <a:p>
            <a:r>
              <a:rPr lang="en-US"/>
              <a:t>1-</a:t>
            </a:r>
            <a:fld id="{916C3EA5-AEF1-574F-B5A4-F8551D6B7F2E}" type="slidenum">
              <a:rPr lang="en-US"/>
              <a:pPr/>
              <a:t>47</a:t>
            </a:fld>
            <a:endParaRPr lang="en-US"/>
          </a:p>
        </p:txBody>
      </p:sp>
      <p:pic>
        <p:nvPicPr>
          <p:cNvPr id="1135618" name="Picture 2" descr="weiss19-2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19200"/>
            <a:ext cx="8229600" cy="3201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2" descr="weiss19-2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14800"/>
            <a:ext cx="8229600" cy="2665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5197" y="662623"/>
            <a:ext cx="2381250" cy="2381250"/>
          </a:xfrm>
        </p:spPr>
      </p:pic>
      <p:sp>
        <p:nvSpPr>
          <p:cNvPr id="8" name="TextBox 7"/>
          <p:cNvSpPr txBox="1"/>
          <p:nvPr/>
        </p:nvSpPr>
        <p:spPr>
          <a:xfrm>
            <a:off x="222448" y="93677"/>
            <a:ext cx="1933286" cy="461665"/>
          </a:xfrm>
          <a:prstGeom prst="rect">
            <a:avLst/>
          </a:prstGeom>
          <a:noFill/>
        </p:spPr>
        <p:txBody>
          <a:bodyPr wrap="none" rtlCol="0">
            <a:spAutoFit/>
          </a:bodyPr>
          <a:lstStyle/>
          <a:p>
            <a:r>
              <a:rPr lang="en-US" dirty="0"/>
              <a:t>Wikipedia.org</a:t>
            </a:r>
          </a:p>
        </p:txBody>
      </p:sp>
    </p:spTree>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44AFF428-BF9B-3640-B6D6-E8D5FC1F09A8}" type="slidenum">
              <a:rPr lang="en-US"/>
              <a:pPr/>
              <a:t>48</a:t>
            </a:fld>
            <a:endParaRPr lang="en-US"/>
          </a:p>
        </p:txBody>
      </p:sp>
      <p:pic>
        <p:nvPicPr>
          <p:cNvPr id="1137666" name="Picture 2" descr="weiss19-25"/>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66900"/>
            <a:ext cx="8229600" cy="3135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Rotation Example 2</a:t>
            </a:r>
          </a:p>
        </p:txBody>
      </p:sp>
      <p:sp>
        <p:nvSpPr>
          <p:cNvPr id="4" name="Content Placeholder 3"/>
          <p:cNvSpPr>
            <a:spLocks noGrp="1"/>
          </p:cNvSpPr>
          <p:nvPr>
            <p:ph idx="1"/>
          </p:nvPr>
        </p:nvSpPr>
        <p:spPr/>
        <p:txBody>
          <a:bodyPr/>
          <a:lstStyle/>
          <a:p>
            <a:endParaRPr lang="en-US"/>
          </a:p>
        </p:txBody>
      </p:sp>
      <p:sp>
        <p:nvSpPr>
          <p:cNvPr id="3" name="Slide Number Placeholder 1"/>
          <p:cNvSpPr>
            <a:spLocks noGrp="1"/>
          </p:cNvSpPr>
          <p:nvPr>
            <p:ph type="sldNum" sz="quarter" idx="12"/>
          </p:nvPr>
        </p:nvSpPr>
        <p:spPr/>
        <p:txBody>
          <a:bodyPr/>
          <a:lstStyle/>
          <a:p>
            <a:r>
              <a:rPr lang="en-US"/>
              <a:t>1-</a:t>
            </a:r>
            <a:fld id="{84DBB0FA-08EC-0044-88F6-9B56633CDC2F}" type="slidenum">
              <a:rPr lang="en-US"/>
              <a:pPr/>
              <a:t>49</a:t>
            </a:fld>
            <a:endParaRPr lang="en-US"/>
          </a:p>
        </p:txBody>
      </p:sp>
      <p:pic>
        <p:nvPicPr>
          <p:cNvPr id="1138690" name="Picture 2" descr="weiss19-2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71575"/>
            <a:ext cx="8229600" cy="3324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2" descr="weiss19-27"/>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267200"/>
            <a:ext cx="8229600" cy="2871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dirty="0" err="1"/>
              <a:t>findMin</a:t>
            </a:r>
            <a:endParaRPr lang="en-US" dirty="0"/>
          </a:p>
          <a:p>
            <a:pPr lvl="1"/>
            <a:r>
              <a:rPr lang="en-US" dirty="0"/>
              <a:t>How does this work?</a:t>
            </a:r>
          </a:p>
          <a:p>
            <a:r>
              <a:rPr lang="en-US" dirty="0" err="1"/>
              <a:t>findMax</a:t>
            </a:r>
            <a:endParaRPr lang="en-US" dirty="0"/>
          </a:p>
          <a:p>
            <a:pPr lvl="1"/>
            <a:r>
              <a:rPr lang="en-US" dirty="0"/>
              <a:t>How does this work?</a:t>
            </a:r>
          </a:p>
          <a:p>
            <a:r>
              <a:rPr lang="en-US" dirty="0"/>
              <a:t>What are the Big-Oh times?</a:t>
            </a:r>
          </a:p>
          <a:p>
            <a:pPr lvl="1"/>
            <a:r>
              <a:rPr lang="en-US" dirty="0"/>
              <a:t>Worst case on a poorly designed tree?</a:t>
            </a:r>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5</a:t>
            </a:fld>
            <a:endParaRPr lang="en-US" altLang="en-US"/>
          </a:p>
        </p:txBody>
      </p:sp>
    </p:spTree>
    <p:extLst>
      <p:ext uri="{BB962C8B-B14F-4D97-AF65-F5344CB8AC3E}">
        <p14:creationId xmlns:p14="http://schemas.microsoft.com/office/powerpoint/2010/main" val="564602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Rotation </a:t>
            </a:r>
            <a:r>
              <a:rPr lang="en-US" dirty="0" err="1"/>
              <a:t>doesn</a:t>
            </a:r>
            <a:r>
              <a:rPr lang="mr-IN" dirty="0"/>
              <a:t>’</a:t>
            </a:r>
            <a:r>
              <a:rPr lang="en-US" dirty="0"/>
              <a:t>t fix the 2</a:t>
            </a:r>
            <a:r>
              <a:rPr lang="en-US" baseline="30000" dirty="0"/>
              <a:t>nd</a:t>
            </a:r>
            <a:r>
              <a:rPr lang="en-US" dirty="0"/>
              <a:t> or 3</a:t>
            </a:r>
            <a:r>
              <a:rPr lang="en-US" baseline="30000" dirty="0"/>
              <a:t>rd</a:t>
            </a:r>
            <a:r>
              <a:rPr lang="en-US" dirty="0"/>
              <a:t> cases</a:t>
            </a:r>
          </a:p>
        </p:txBody>
      </p:sp>
      <p:sp>
        <p:nvSpPr>
          <p:cNvPr id="3" name="Slide Number Placeholder 1"/>
          <p:cNvSpPr>
            <a:spLocks noGrp="1"/>
          </p:cNvSpPr>
          <p:nvPr>
            <p:ph type="sldNum" sz="quarter" idx="12"/>
          </p:nvPr>
        </p:nvSpPr>
        <p:spPr/>
        <p:txBody>
          <a:bodyPr/>
          <a:lstStyle/>
          <a:p>
            <a:r>
              <a:rPr lang="en-US"/>
              <a:t>1-</a:t>
            </a:r>
            <a:fld id="{5EDFB035-4551-F14B-8F1D-EEFA556791A1}" type="slidenum">
              <a:rPr lang="en-US"/>
              <a:pPr/>
              <a:t>50</a:t>
            </a:fld>
            <a:endParaRPr lang="en-US"/>
          </a:p>
        </p:txBody>
      </p:sp>
      <p:pic>
        <p:nvPicPr>
          <p:cNvPr id="1140738" name="Picture 2" descr="weiss19-28"/>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57450"/>
            <a:ext cx="8229600" cy="3333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Rotation</a:t>
            </a:r>
          </a:p>
        </p:txBody>
      </p:sp>
      <p:sp>
        <p:nvSpPr>
          <p:cNvPr id="5" name="Content Placeholder 4"/>
          <p:cNvSpPr>
            <a:spLocks noGrp="1"/>
          </p:cNvSpPr>
          <p:nvPr>
            <p:ph idx="1"/>
          </p:nvPr>
        </p:nvSpPr>
        <p:spPr>
          <a:xfrm>
            <a:off x="827700" y="1295400"/>
            <a:ext cx="6711654" cy="4195481"/>
          </a:xfrm>
        </p:spPr>
        <p:txBody>
          <a:bodyPr/>
          <a:lstStyle/>
          <a:p>
            <a:r>
              <a:rPr lang="en-US" dirty="0"/>
              <a:t>though a double rotation appears complex, it turns out to be equivalent to the following sequence: </a:t>
            </a:r>
          </a:p>
          <a:p>
            <a:r>
              <a:rPr lang="en-US" dirty="0"/>
              <a:t>A single rotation between </a:t>
            </a:r>
            <a:r>
              <a:rPr lang="en-US" i="1" dirty="0"/>
              <a:t>X</a:t>
            </a:r>
            <a:r>
              <a:rPr lang="en-US" dirty="0"/>
              <a:t>’s child and grandchild</a:t>
            </a:r>
          </a:p>
          <a:p>
            <a:r>
              <a:rPr lang="en-US" dirty="0"/>
              <a:t>A single rotation between </a:t>
            </a:r>
            <a:r>
              <a:rPr lang="en-US" i="1" dirty="0"/>
              <a:t>X </a:t>
            </a:r>
            <a:r>
              <a:rPr lang="en-US" dirty="0"/>
              <a:t>and its new child </a:t>
            </a:r>
          </a:p>
          <a:p>
            <a:endParaRPr lang="en-US" dirty="0"/>
          </a:p>
        </p:txBody>
      </p:sp>
      <p:sp>
        <p:nvSpPr>
          <p:cNvPr id="3" name="Slide Number Placeholder 1"/>
          <p:cNvSpPr>
            <a:spLocks noGrp="1"/>
          </p:cNvSpPr>
          <p:nvPr>
            <p:ph type="sldNum" sz="quarter" idx="12"/>
          </p:nvPr>
        </p:nvSpPr>
        <p:spPr/>
        <p:txBody>
          <a:bodyPr/>
          <a:lstStyle/>
          <a:p>
            <a:r>
              <a:rPr lang="en-US"/>
              <a:t>1-</a:t>
            </a:r>
            <a:fld id="{17754B31-C9CC-EA47-96CB-9D93FC09F441}" type="slidenum">
              <a:rPr lang="en-US"/>
              <a:pPr/>
              <a:t>51</a:t>
            </a:fld>
            <a:endParaRPr lang="en-US"/>
          </a:p>
        </p:txBody>
      </p:sp>
      <p:pic>
        <p:nvPicPr>
          <p:cNvPr id="1141762" name="Picture 2" descr="weiss19-2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697287"/>
            <a:ext cx="8229600" cy="3160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76200"/>
            <a:ext cx="7055380" cy="1400530"/>
          </a:xfrm>
        </p:spPr>
        <p:txBody>
          <a:bodyPr/>
          <a:lstStyle/>
          <a:p>
            <a:r>
              <a:rPr lang="en-US" dirty="0"/>
              <a:t>Double Rotation Examples</a:t>
            </a:r>
          </a:p>
        </p:txBody>
      </p:sp>
      <p:sp>
        <p:nvSpPr>
          <p:cNvPr id="4" name="Content Placeholder 3"/>
          <p:cNvSpPr>
            <a:spLocks noGrp="1"/>
          </p:cNvSpPr>
          <p:nvPr>
            <p:ph idx="1"/>
          </p:nvPr>
        </p:nvSpPr>
        <p:spPr/>
        <p:txBody>
          <a:bodyPr/>
          <a:lstStyle/>
          <a:p>
            <a:endParaRPr lang="en-US"/>
          </a:p>
        </p:txBody>
      </p:sp>
      <p:sp>
        <p:nvSpPr>
          <p:cNvPr id="3" name="Slide Number Placeholder 1"/>
          <p:cNvSpPr>
            <a:spLocks noGrp="1"/>
          </p:cNvSpPr>
          <p:nvPr>
            <p:ph type="sldNum" sz="quarter" idx="12"/>
          </p:nvPr>
        </p:nvSpPr>
        <p:spPr/>
        <p:txBody>
          <a:bodyPr/>
          <a:lstStyle/>
          <a:p>
            <a:r>
              <a:rPr lang="en-US"/>
              <a:t>1-</a:t>
            </a:r>
            <a:fld id="{819B13CB-52B6-2243-97A8-0687753D58F4}" type="slidenum">
              <a:rPr lang="en-US"/>
              <a:pPr/>
              <a:t>52</a:t>
            </a:fld>
            <a:endParaRPr lang="en-US"/>
          </a:p>
        </p:txBody>
      </p:sp>
      <p:pic>
        <p:nvPicPr>
          <p:cNvPr id="1142786" name="Picture 2" descr="weiss19-30"/>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0"/>
            <a:ext cx="8229600" cy="3086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2" descr="weiss19-3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429000"/>
            <a:ext cx="8229600" cy="3324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Rotation Code</a:t>
            </a:r>
          </a:p>
        </p:txBody>
      </p:sp>
      <p:sp>
        <p:nvSpPr>
          <p:cNvPr id="3" name="Slide Number Placeholder 1"/>
          <p:cNvSpPr>
            <a:spLocks noGrp="1"/>
          </p:cNvSpPr>
          <p:nvPr>
            <p:ph type="sldNum" sz="quarter" idx="12"/>
          </p:nvPr>
        </p:nvSpPr>
        <p:spPr/>
        <p:txBody>
          <a:bodyPr/>
          <a:lstStyle/>
          <a:p>
            <a:r>
              <a:rPr lang="en-US"/>
              <a:t>1-</a:t>
            </a:r>
            <a:fld id="{7EAB274A-2742-954B-9F5E-E781751AEDBE}" type="slidenum">
              <a:rPr lang="en-US"/>
              <a:pPr/>
              <a:t>53</a:t>
            </a:fld>
            <a:endParaRPr lang="en-US"/>
          </a:p>
        </p:txBody>
      </p:sp>
      <p:pic>
        <p:nvPicPr>
          <p:cNvPr id="1144834" name="Picture 2" descr="weiss19-3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229600" cy="2370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 name="Picture 2" descr="weiss19-3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78262"/>
            <a:ext cx="8229600" cy="2370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6F2B1-0906-45B1-9A25-B9262D4ACA58}"/>
              </a:ext>
            </a:extLst>
          </p:cNvPr>
          <p:cNvSpPr>
            <a:spLocks noGrp="1"/>
          </p:cNvSpPr>
          <p:nvPr>
            <p:ph type="title"/>
          </p:nvPr>
        </p:nvSpPr>
        <p:spPr/>
        <p:txBody>
          <a:bodyPr/>
          <a:lstStyle/>
          <a:p>
            <a:r>
              <a:rPr lang="en-US" dirty="0"/>
              <a:t>Probably out of time</a:t>
            </a:r>
          </a:p>
        </p:txBody>
      </p:sp>
      <p:sp>
        <p:nvSpPr>
          <p:cNvPr id="3" name="Content Placeholder 2">
            <a:extLst>
              <a:ext uri="{FF2B5EF4-FFF2-40B4-BE49-F238E27FC236}">
                <a16:creationId xmlns:a16="http://schemas.microsoft.com/office/drawing/2014/main" id="{9D4D2867-DC9E-42ED-9EBA-AFDF9DFC6F57}"/>
              </a:ext>
            </a:extLst>
          </p:cNvPr>
          <p:cNvSpPr>
            <a:spLocks noGrp="1"/>
          </p:cNvSpPr>
          <p:nvPr>
            <p:ph idx="1"/>
          </p:nvPr>
        </p:nvSpPr>
        <p:spPr/>
        <p:txBody>
          <a:bodyPr/>
          <a:lstStyle/>
          <a:p>
            <a:r>
              <a:rPr lang="en-US" dirty="0"/>
              <a:t>I don’t think we have time for the following Red/Black trees, but maybe in CS 3000</a:t>
            </a:r>
          </a:p>
        </p:txBody>
      </p:sp>
      <p:sp>
        <p:nvSpPr>
          <p:cNvPr id="4" name="Slide Number Placeholder 3">
            <a:extLst>
              <a:ext uri="{FF2B5EF4-FFF2-40B4-BE49-F238E27FC236}">
                <a16:creationId xmlns:a16="http://schemas.microsoft.com/office/drawing/2014/main" id="{DBD7F6D5-D1A1-43F5-8E5F-B2E45296EE96}"/>
              </a:ext>
            </a:extLst>
          </p:cNvPr>
          <p:cNvSpPr>
            <a:spLocks noGrp="1"/>
          </p:cNvSpPr>
          <p:nvPr>
            <p:ph type="sldNum" sz="quarter" idx="12"/>
          </p:nvPr>
        </p:nvSpPr>
        <p:spPr/>
        <p:txBody>
          <a:bodyPr/>
          <a:lstStyle/>
          <a:p>
            <a:r>
              <a:rPr lang="en-US" altLang="en-US"/>
              <a:t>1-</a:t>
            </a:r>
            <a:fld id="{EC9E3481-7F73-44A9-AC84-E3122D8070AB}" type="slidenum">
              <a:rPr lang="en-US" altLang="en-US" smtClean="0"/>
              <a:pPr/>
              <a:t>54</a:t>
            </a:fld>
            <a:endParaRPr lang="en-US" altLang="en-US"/>
          </a:p>
        </p:txBody>
      </p:sp>
    </p:spTree>
    <p:extLst>
      <p:ext uri="{BB962C8B-B14F-4D97-AF65-F5344CB8AC3E}">
        <p14:creationId xmlns:p14="http://schemas.microsoft.com/office/powerpoint/2010/main" val="1117256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Log(n) </a:t>
            </a:r>
            <a:r>
              <a:rPr lang="mr-IN" dirty="0"/>
              <a:t>–</a:t>
            </a:r>
            <a:r>
              <a:rPr lang="en-US" dirty="0"/>
              <a:t> awesome</a:t>
            </a:r>
          </a:p>
          <a:p>
            <a:r>
              <a:rPr lang="en-US" dirty="0"/>
              <a:t>Insert/removal </a:t>
            </a:r>
            <a:r>
              <a:rPr lang="mr-IN" dirty="0"/>
              <a:t>–</a:t>
            </a:r>
            <a:r>
              <a:rPr lang="en-US" dirty="0"/>
              <a:t> sometimes a coding bummer</a:t>
            </a:r>
          </a:p>
          <a:p>
            <a:r>
              <a:rPr lang="en-US" dirty="0"/>
              <a:t>Balancing is </a:t>
            </a:r>
            <a:r>
              <a:rPr lang="en-US"/>
              <a:t>a must</a:t>
            </a:r>
          </a:p>
          <a:p>
            <a:endParaRPr lang="en-US"/>
          </a:p>
        </p:txBody>
      </p:sp>
      <p:sp>
        <p:nvSpPr>
          <p:cNvPr id="4" name="Slide Number Placeholder 3"/>
          <p:cNvSpPr>
            <a:spLocks noGrp="1"/>
          </p:cNvSpPr>
          <p:nvPr>
            <p:ph type="sldNum"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1" b="0" i="0" u="none" strike="noStrike" kern="1200" cap="none" spc="0" normalizeH="0" baseline="0" noProof="0">
                <a:ln>
                  <a:noFill/>
                </a:ln>
                <a:solidFill>
                  <a:prstClr val="white">
                    <a:tint val="75000"/>
                  </a:prstClr>
                </a:solidFill>
                <a:effectLst/>
                <a:uLnTx/>
                <a:uFillTx/>
                <a:latin typeface="Times" charset="0"/>
                <a:ea typeface="ＭＳ Ｐゴシック" charset="0"/>
                <a:cs typeface="+mn-cs"/>
              </a:rPr>
              <a:t>1-</a:t>
            </a:r>
            <a:fld id="{EC9E3481-7F73-44A9-AC84-E3122D8070AB}" type="slidenum">
              <a:rPr kumimoji="0" lang="en-US" altLang="en-US" sz="2801" b="0" i="0" u="none" strike="noStrike" kern="1200" cap="none" spc="0" normalizeH="0" baseline="0" noProof="0" smtClean="0">
                <a:ln>
                  <a:noFill/>
                </a:ln>
                <a:solidFill>
                  <a:prstClr val="white">
                    <a:tint val="75000"/>
                  </a:prstClr>
                </a:solidFill>
                <a:effectLst/>
                <a:uLnTx/>
                <a:uFillTx/>
                <a:latin typeface="Times" charset="0"/>
                <a:ea typeface="ＭＳ Ｐゴシック" charset="0"/>
                <a:cs typeface="+mn-cs"/>
              </a:rPr>
              <a:pPr marL="0" marR="0" lvl="0" indent="0" algn="ctr" defTabSz="914400" rtl="0" eaLnBrk="0" fontAlgn="base" latinLnBrk="0" hangingPunct="0">
                <a:lnSpc>
                  <a:spcPct val="100000"/>
                </a:lnSpc>
                <a:spcBef>
                  <a:spcPct val="0"/>
                </a:spcBef>
                <a:spcAft>
                  <a:spcPct val="0"/>
                </a:spcAft>
                <a:buClrTx/>
                <a:buSzTx/>
                <a:buFontTx/>
                <a:buNone/>
                <a:tabLst/>
                <a:defRPr/>
              </a:pPr>
              <a:t>55</a:t>
            </a:fld>
            <a:endParaRPr kumimoji="0" lang="en-US" altLang="en-US" sz="2801" b="0" i="0" u="none" strike="noStrike" kern="1200" cap="none" spc="0" normalizeH="0" baseline="0" noProof="0">
              <a:ln>
                <a:noFill/>
              </a:ln>
              <a:solidFill>
                <a:prstClr val="white">
                  <a:tint val="75000"/>
                </a:prstClr>
              </a:solidFill>
              <a:effectLst/>
              <a:uLnTx/>
              <a:uFillTx/>
              <a:latin typeface="Times" charset="0"/>
              <a:ea typeface="ＭＳ Ｐゴシック" charset="0"/>
              <a:cs typeface="+mn-cs"/>
            </a:endParaRPr>
          </a:p>
        </p:txBody>
      </p:sp>
    </p:spTree>
    <p:extLst>
      <p:ext uri="{BB962C8B-B14F-4D97-AF65-F5344CB8AC3E}">
        <p14:creationId xmlns:p14="http://schemas.microsoft.com/office/powerpoint/2010/main" val="2261507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 Written</a:t>
            </a:r>
          </a:p>
        </p:txBody>
      </p:sp>
      <p:sp>
        <p:nvSpPr>
          <p:cNvPr id="3" name="Content Placeholder 2"/>
          <p:cNvSpPr>
            <a:spLocks noGrp="1"/>
          </p:cNvSpPr>
          <p:nvPr>
            <p:ph idx="1"/>
          </p:nvPr>
        </p:nvSpPr>
        <p:spPr>
          <a:xfrm>
            <a:off x="828436" y="1833276"/>
            <a:ext cx="6711654" cy="4643724"/>
          </a:xfrm>
        </p:spPr>
        <p:txBody>
          <a:bodyPr>
            <a:normAutofit fontScale="85000" lnSpcReduction="20000"/>
          </a:bodyPr>
          <a:lstStyle/>
          <a:p>
            <a:pPr marL="0" indent="0">
              <a:buNone/>
            </a:pPr>
            <a:r>
              <a:rPr lang="en-US" dirty="0"/>
              <a:t>Answer the following questions from the In Theory portion of the book:</a:t>
            </a:r>
          </a:p>
          <a:p>
            <a:r>
              <a:rPr lang="en-US" dirty="0"/>
              <a:t>19.1 Show the result of inserting 3, 1, 4, 6, 9, 2, 5, and 7 in an initially empty binary search tree. Then show the result of deleting the root.</a:t>
            </a:r>
          </a:p>
          <a:p>
            <a:r>
              <a:rPr lang="en-US" dirty="0"/>
              <a:t>19.2 Draw all binary search trees that can result from inserting permutations of 1, 2, 3, and 4. How many trees are there? What are the probabilities of each tree’s occurring if all permutations are equally likely?</a:t>
            </a:r>
          </a:p>
          <a:p>
            <a:r>
              <a:rPr lang="en-US" dirty="0"/>
              <a:t>19.3 Draw all AVL trees that can result from inserting permutations of 1, 2, and 3. How many trees are there? What are the probabilities of each tree’s occurring if all permutations are equally likely?</a:t>
            </a:r>
          </a:p>
          <a:p>
            <a:r>
              <a:rPr lang="en-US" dirty="0"/>
              <a:t>19.8, Show the result of inserting items 1 through 15 in order in an initially empty AVL tree. </a:t>
            </a:r>
            <a:r>
              <a:rPr lang="en-US" strike="sngStrike" dirty="0"/>
              <a:t>Generalize this result (with proof) to show what happens when items 1 through 2</a:t>
            </a:r>
            <a:r>
              <a:rPr lang="en-US" i="1" strike="sngStrike" dirty="0"/>
              <a:t>k </a:t>
            </a:r>
            <a:r>
              <a:rPr lang="en-US" strike="sngStrike" dirty="0"/>
              <a:t>– 1 are inserted into an initially empty AVL tree.</a:t>
            </a:r>
          </a:p>
          <a:p>
            <a:pPr lvl="1"/>
            <a:r>
              <a:rPr lang="en-US" dirty="0"/>
              <a:t>Note: but just the first sentence.</a:t>
            </a:r>
          </a:p>
          <a:p>
            <a:pPr marL="0" indent="0">
              <a:buNone/>
            </a:pPr>
            <a:endParaRPr lang="en-US" dirty="0"/>
          </a:p>
        </p:txBody>
      </p:sp>
    </p:spTree>
    <p:extLst>
      <p:ext uri="{BB962C8B-B14F-4D97-AF65-F5344CB8AC3E}">
        <p14:creationId xmlns:p14="http://schemas.microsoft.com/office/powerpoint/2010/main" val="1502070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Homework – Programming</a:t>
            </a:r>
          </a:p>
        </p:txBody>
      </p:sp>
      <p:sp>
        <p:nvSpPr>
          <p:cNvPr id="3" name="Content Placeholder 2"/>
          <p:cNvSpPr>
            <a:spLocks noGrp="1"/>
          </p:cNvSpPr>
          <p:nvPr>
            <p:ph idx="1"/>
          </p:nvPr>
        </p:nvSpPr>
        <p:spPr>
          <a:xfrm>
            <a:off x="828436" y="1680876"/>
            <a:ext cx="6711654" cy="4948524"/>
          </a:xfrm>
        </p:spPr>
        <p:txBody>
          <a:bodyPr>
            <a:normAutofit fontScale="85000" lnSpcReduction="10000"/>
          </a:bodyPr>
          <a:lstStyle/>
          <a:p>
            <a:pPr marL="0" indent="0">
              <a:buNone/>
            </a:pPr>
            <a:r>
              <a:rPr lang="en-US" dirty="0"/>
              <a:t>Create a java class, or PDF file that answers the following questions:</a:t>
            </a:r>
          </a:p>
          <a:p>
            <a:pPr marL="0" indent="0">
              <a:buNone/>
            </a:pPr>
            <a:endParaRPr lang="en-US" dirty="0"/>
          </a:p>
          <a:p>
            <a:r>
              <a:rPr lang="en-US" dirty="0"/>
              <a:t>19.15. Implement find, </a:t>
            </a:r>
            <a:r>
              <a:rPr lang="en-US" dirty="0" err="1"/>
              <a:t>findMin</a:t>
            </a:r>
            <a:r>
              <a:rPr lang="en-US" dirty="0"/>
              <a:t>, and </a:t>
            </a:r>
            <a:r>
              <a:rPr lang="en-US" dirty="0" err="1"/>
              <a:t>findMax</a:t>
            </a:r>
            <a:r>
              <a:rPr lang="en-US" dirty="0"/>
              <a:t> recursively.</a:t>
            </a:r>
          </a:p>
          <a:p>
            <a:pPr lvl="1"/>
            <a:r>
              <a:rPr lang="en-US" dirty="0"/>
              <a:t>Note: I assume that the book wants this for the </a:t>
            </a:r>
            <a:r>
              <a:rPr lang="en-US" dirty="0" err="1"/>
              <a:t>BinarySearchTree</a:t>
            </a:r>
            <a:r>
              <a:rPr lang="en-US" dirty="0"/>
              <a:t> in Figure 19.6.  The non-recursive implementations are about Figure 19.9.</a:t>
            </a:r>
          </a:p>
          <a:p>
            <a:r>
              <a:rPr lang="en-US" dirty="0"/>
              <a:t>19.27.  Implement a </a:t>
            </a:r>
            <a:r>
              <a:rPr lang="en-US" dirty="0" err="1"/>
              <a:t>toString</a:t>
            </a:r>
            <a:r>
              <a:rPr lang="en-US" dirty="0"/>
              <a:t> method for class </a:t>
            </a:r>
            <a:r>
              <a:rPr lang="en-US" dirty="0" err="1"/>
              <a:t>BinarySearchTree</a:t>
            </a:r>
            <a:r>
              <a:rPr lang="en-US" dirty="0"/>
              <a:t>. Make sure your method runs in linear time. </a:t>
            </a:r>
            <a:r>
              <a:rPr lang="en-US" i="1" dirty="0"/>
              <a:t>Hint: </a:t>
            </a:r>
            <a:r>
              <a:rPr lang="en-US" dirty="0"/>
              <a:t>Use a private recursive method that has a Node and a StringBuilder as its parameters.</a:t>
            </a:r>
          </a:p>
          <a:p>
            <a:pPr lvl="1"/>
            <a:r>
              <a:rPr lang="en-US" dirty="0"/>
              <a:t>Note: The </a:t>
            </a:r>
            <a:r>
              <a:rPr lang="en-US" dirty="0" err="1"/>
              <a:t>BinarySearchTree</a:t>
            </a:r>
            <a:r>
              <a:rPr lang="en-US" dirty="0"/>
              <a:t> </a:t>
            </a:r>
            <a:r>
              <a:rPr lang="en-US" dirty="0" err="1"/>
              <a:t>toString</a:t>
            </a:r>
            <a:r>
              <a:rPr lang="en-US" dirty="0"/>
              <a:t>() method should actually just return </a:t>
            </a:r>
            <a:r>
              <a:rPr lang="en-US" dirty="0" err="1"/>
              <a:t>root.toString</a:t>
            </a:r>
            <a:r>
              <a:rPr lang="en-US" dirty="0"/>
              <a:t>().  The real recursive work is to make the </a:t>
            </a:r>
            <a:r>
              <a:rPr lang="en-US" dirty="0" err="1"/>
              <a:t>BinaryNode</a:t>
            </a:r>
            <a:r>
              <a:rPr lang="en-US" dirty="0"/>
              <a:t> </a:t>
            </a:r>
            <a:r>
              <a:rPr lang="en-US" dirty="0" err="1"/>
              <a:t>toString</a:t>
            </a:r>
            <a:r>
              <a:rPr lang="en-US" dirty="0"/>
              <a:t> method work recursively.  Note that this is an in-order tree traversal.  Also note that none of this should be done in private methods.  The only reason to use a StringBuilder is to reduce the runtime, so you can use that, or just use the </a:t>
            </a:r>
            <a:r>
              <a:rPr lang="en-US" dirty="0" err="1"/>
              <a:t>toString</a:t>
            </a:r>
            <a:r>
              <a:rPr lang="en-US" dirty="0"/>
              <a:t>() method and concatenate the strings.</a:t>
            </a:r>
          </a:p>
        </p:txBody>
      </p:sp>
    </p:spTree>
    <p:extLst>
      <p:ext uri="{BB962C8B-B14F-4D97-AF65-F5344CB8AC3E}">
        <p14:creationId xmlns:p14="http://schemas.microsoft.com/office/powerpoint/2010/main" val="659458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Red/Black Trees </a:t>
            </a:r>
            <a:r>
              <a:rPr lang="mr-IN" dirty="0"/>
              <a:t>–</a:t>
            </a:r>
            <a:r>
              <a:rPr lang="en-US" dirty="0"/>
              <a:t> Competitor to AVL</a:t>
            </a:r>
          </a:p>
        </p:txBody>
      </p:sp>
      <p:sp>
        <p:nvSpPr>
          <p:cNvPr id="4" name="Content Placeholder 3"/>
          <p:cNvSpPr>
            <a:spLocks noGrp="1"/>
          </p:cNvSpPr>
          <p:nvPr>
            <p:ph idx="1"/>
          </p:nvPr>
        </p:nvSpPr>
        <p:spPr/>
        <p:txBody>
          <a:bodyPr/>
          <a:lstStyle/>
          <a:p>
            <a:r>
              <a:rPr lang="en-US" dirty="0"/>
              <a:t>AVL insert goes down, then back up to rebalance</a:t>
            </a:r>
          </a:p>
          <a:p>
            <a:r>
              <a:rPr lang="en-US" dirty="0"/>
              <a:t>This type of tree can insert by just going down the tree</a:t>
            </a:r>
          </a:p>
          <a:p>
            <a:r>
              <a:rPr lang="en-US" dirty="0"/>
              <a:t>Still O(Log(N))</a:t>
            </a:r>
          </a:p>
        </p:txBody>
      </p:sp>
      <p:sp>
        <p:nvSpPr>
          <p:cNvPr id="3" name="Slide Number Placeholder 1"/>
          <p:cNvSpPr>
            <a:spLocks noGrp="1"/>
          </p:cNvSpPr>
          <p:nvPr>
            <p:ph type="sldNum" sz="quarter" idx="12"/>
          </p:nvPr>
        </p:nvSpPr>
        <p:spPr/>
        <p:txBody>
          <a:bodyPr/>
          <a:lstStyle/>
          <a:p>
            <a:r>
              <a:rPr lang="en-US"/>
              <a:t>1-</a:t>
            </a:r>
            <a:fld id="{526AC27E-DF3B-744D-8209-71813C304772}" type="slidenum">
              <a:rPr lang="en-US"/>
              <a:pPr/>
              <a:t>58</a:t>
            </a:fld>
            <a:endParaRPr lang="en-US"/>
          </a:p>
        </p:txBody>
      </p:sp>
    </p:spTree>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Red/Black Trees</a:t>
            </a:r>
          </a:p>
        </p:txBody>
      </p:sp>
      <p:sp>
        <p:nvSpPr>
          <p:cNvPr id="4" name="Content Placeholder 3"/>
          <p:cNvSpPr>
            <a:spLocks noGrp="1"/>
          </p:cNvSpPr>
          <p:nvPr>
            <p:ph idx="1"/>
          </p:nvPr>
        </p:nvSpPr>
        <p:spPr>
          <a:xfrm>
            <a:off x="827700" y="1143000"/>
            <a:ext cx="6711654" cy="4195481"/>
          </a:xfrm>
        </p:spPr>
        <p:txBody>
          <a:bodyPr/>
          <a:lstStyle/>
          <a:p>
            <a:pPr marL="0" indent="0">
              <a:buNone/>
            </a:pPr>
            <a:r>
              <a:rPr lang="en-US" dirty="0"/>
              <a:t>A red–black tree is a binary search tree having the following ordering properties: </a:t>
            </a:r>
          </a:p>
          <a:p>
            <a:r>
              <a:rPr lang="en-US" dirty="0"/>
              <a:t>Every node is colored either red or black. </a:t>
            </a:r>
          </a:p>
          <a:p>
            <a:r>
              <a:rPr lang="en-US" dirty="0"/>
              <a:t>The root is black. </a:t>
            </a:r>
          </a:p>
          <a:p>
            <a:r>
              <a:rPr lang="en-US" dirty="0"/>
              <a:t>If a node is red, its children must be black. </a:t>
            </a:r>
          </a:p>
          <a:p>
            <a:r>
              <a:rPr lang="en-US" dirty="0"/>
              <a:t>Every path from a node to a null link must contain the same number of black nodes. </a:t>
            </a:r>
          </a:p>
        </p:txBody>
      </p:sp>
      <p:sp>
        <p:nvSpPr>
          <p:cNvPr id="3" name="Slide Number Placeholder 1"/>
          <p:cNvSpPr>
            <a:spLocks noGrp="1"/>
          </p:cNvSpPr>
          <p:nvPr>
            <p:ph type="sldNum" sz="quarter" idx="12"/>
          </p:nvPr>
        </p:nvSpPr>
        <p:spPr/>
        <p:txBody>
          <a:bodyPr/>
          <a:lstStyle/>
          <a:p>
            <a:r>
              <a:rPr lang="en-US"/>
              <a:t>1-</a:t>
            </a:r>
            <a:fld id="{526AC27E-DF3B-744D-8209-71813C304772}" type="slidenum">
              <a:rPr lang="en-US"/>
              <a:pPr/>
              <a:t>59</a:t>
            </a:fld>
            <a:endParaRPr lang="en-US"/>
          </a:p>
        </p:txBody>
      </p:sp>
      <p:pic>
        <p:nvPicPr>
          <p:cNvPr id="1146882" name="Picture 2" descr="weiss19-3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919537"/>
            <a:ext cx="8229600" cy="2633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6019800" y="5791200"/>
            <a:ext cx="274320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dirty="0"/>
              <a:t>Probably should have shaded the black ones instead</a:t>
            </a:r>
          </a:p>
        </p:txBody>
      </p:sp>
    </p:spTree>
    <p:extLst>
      <p:ext uri="{BB962C8B-B14F-4D97-AF65-F5344CB8AC3E}">
        <p14:creationId xmlns:p14="http://schemas.microsoft.com/office/powerpoint/2010/main" val="680453583"/>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method</a:t>
            </a:r>
          </a:p>
        </p:txBody>
      </p:sp>
      <p:sp>
        <p:nvSpPr>
          <p:cNvPr id="3" name="Content Placeholder 2"/>
          <p:cNvSpPr>
            <a:spLocks noGrp="1"/>
          </p:cNvSpPr>
          <p:nvPr>
            <p:ph idx="1"/>
          </p:nvPr>
        </p:nvSpPr>
        <p:spPr/>
        <p:txBody>
          <a:bodyPr/>
          <a:lstStyle/>
          <a:p>
            <a:r>
              <a:rPr lang="en-US" dirty="0"/>
              <a:t>How do you remove a node from the tree?</a:t>
            </a:r>
          </a:p>
          <a:p>
            <a:pPr lvl="1"/>
            <a:r>
              <a:rPr lang="en-US" dirty="0"/>
              <a:t>If it is a leaf?</a:t>
            </a:r>
          </a:p>
          <a:p>
            <a:pPr lvl="1"/>
            <a:r>
              <a:rPr lang="en-US" dirty="0"/>
              <a:t>If it has children?</a:t>
            </a:r>
          </a:p>
          <a:p>
            <a:pPr lvl="2"/>
            <a:r>
              <a:rPr lang="en-US" dirty="0"/>
              <a:t>Can you design some hard problems with children we can think about?</a:t>
            </a:r>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6</a:t>
            </a:fld>
            <a:endParaRPr lang="en-US" altLang="en-US"/>
          </a:p>
        </p:txBody>
      </p:sp>
    </p:spTree>
    <p:extLst>
      <p:ext uri="{BB962C8B-B14F-4D97-AF65-F5344CB8AC3E}">
        <p14:creationId xmlns:p14="http://schemas.microsoft.com/office/powerpoint/2010/main" val="2615945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Math to Prove Log(n)</a:t>
            </a:r>
          </a:p>
        </p:txBody>
      </p:sp>
      <p:sp>
        <p:nvSpPr>
          <p:cNvPr id="3" name="Content Placeholder 2"/>
          <p:cNvSpPr>
            <a:spLocks noGrp="1"/>
          </p:cNvSpPr>
          <p:nvPr>
            <p:ph idx="1"/>
          </p:nvPr>
        </p:nvSpPr>
        <p:spPr/>
        <p:txBody>
          <a:bodyPr/>
          <a:lstStyle/>
          <a:p>
            <a:r>
              <a:rPr lang="en-US" dirty="0"/>
              <a:t>We can show by induction that, if every path from the root to a null node contains </a:t>
            </a:r>
            <a:r>
              <a:rPr lang="en-US" i="1" dirty="0"/>
              <a:t>B </a:t>
            </a:r>
            <a:r>
              <a:rPr lang="en-US" dirty="0"/>
              <a:t>black nodes, the tree must contain at least 2</a:t>
            </a:r>
            <a:r>
              <a:rPr lang="en-US" i="1" dirty="0"/>
              <a:t>B </a:t>
            </a:r>
            <a:r>
              <a:rPr lang="en-US" dirty="0"/>
              <a:t>– 1 black nodes. Furthermore, as the root is black and there cannot be two consecutive red nodes on a path, the height of a red–black tree is at most 2log (</a:t>
            </a:r>
            <a:r>
              <a:rPr lang="en-US" i="1" dirty="0"/>
              <a:t>N </a:t>
            </a:r>
            <a:r>
              <a:rPr lang="en-US" dirty="0"/>
              <a:t>+ 1). Consequently, searching is guaranteed to be a logarithmic operation. </a:t>
            </a:r>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60</a:t>
            </a:fld>
            <a:endParaRPr lang="en-US" altLang="en-US"/>
          </a:p>
        </p:txBody>
      </p:sp>
    </p:spTree>
    <p:extLst>
      <p:ext uri="{BB962C8B-B14F-4D97-AF65-F5344CB8AC3E}">
        <p14:creationId xmlns:p14="http://schemas.microsoft.com/office/powerpoint/2010/main" val="2350141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an insertion</a:t>
            </a:r>
          </a:p>
        </p:txBody>
      </p:sp>
      <p:sp>
        <p:nvSpPr>
          <p:cNvPr id="3" name="Content Placeholder 2"/>
          <p:cNvSpPr>
            <a:spLocks noGrp="1"/>
          </p:cNvSpPr>
          <p:nvPr>
            <p:ph idx="1"/>
          </p:nvPr>
        </p:nvSpPr>
        <p:spPr>
          <a:xfrm>
            <a:off x="827700" y="1143000"/>
            <a:ext cx="6711654" cy="4195481"/>
          </a:xfrm>
        </p:spPr>
        <p:txBody>
          <a:bodyPr>
            <a:normAutofit/>
          </a:bodyPr>
          <a:lstStyle/>
          <a:p>
            <a:r>
              <a:rPr lang="en-US" sz="1800" dirty="0"/>
              <a:t>Every node is colored either red or black. </a:t>
            </a:r>
          </a:p>
          <a:p>
            <a:r>
              <a:rPr lang="en-US" sz="1800" dirty="0"/>
              <a:t>The root is black. </a:t>
            </a:r>
          </a:p>
          <a:p>
            <a:r>
              <a:rPr lang="en-US" sz="1800" dirty="0"/>
              <a:t>If a node is red, its children must be black. </a:t>
            </a:r>
          </a:p>
          <a:p>
            <a:r>
              <a:rPr lang="en-US" sz="1800" dirty="0"/>
              <a:t>Every path from a node to a null link must contain the same number of black nodes. </a:t>
            </a:r>
          </a:p>
          <a:p>
            <a:pPr lvl="1"/>
            <a:r>
              <a:rPr lang="en-US" sz="1600" dirty="0"/>
              <a:t>So, we can’t insert a black node, only red</a:t>
            </a:r>
          </a:p>
          <a:p>
            <a:r>
              <a:rPr lang="en-US" sz="1800" dirty="0"/>
              <a:t>What happens when you insert 25?</a:t>
            </a:r>
          </a:p>
          <a:p>
            <a:r>
              <a:rPr lang="en-US" sz="1800" dirty="0"/>
              <a:t>How about 3? 8? 99?</a:t>
            </a:r>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61</a:t>
            </a:fld>
            <a:endParaRPr lang="en-US" altLang="en-US"/>
          </a:p>
        </p:txBody>
      </p:sp>
      <p:pic>
        <p:nvPicPr>
          <p:cNvPr id="5" name="Picture 2" descr="weiss19-3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224337"/>
            <a:ext cx="8229600" cy="2633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682432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Rotations/Color Changes</a:t>
            </a:r>
            <a:br>
              <a:rPr lang="en-US" sz="2400" dirty="0"/>
            </a:br>
            <a:r>
              <a:rPr lang="en-US" sz="2400" dirty="0"/>
              <a:t>Parent’s Sibling is Black</a:t>
            </a:r>
          </a:p>
        </p:txBody>
      </p:sp>
      <p:sp>
        <p:nvSpPr>
          <p:cNvPr id="4" name="Content Placeholder 3"/>
          <p:cNvSpPr>
            <a:spLocks noGrp="1"/>
          </p:cNvSpPr>
          <p:nvPr>
            <p:ph idx="1"/>
          </p:nvPr>
        </p:nvSpPr>
        <p:spPr>
          <a:xfrm>
            <a:off x="827700" y="1219201"/>
            <a:ext cx="6711654" cy="3200399"/>
          </a:xfrm>
        </p:spPr>
        <p:txBody>
          <a:bodyPr>
            <a:normAutofit fontScale="70000" lnSpcReduction="20000"/>
          </a:bodyPr>
          <a:lstStyle/>
          <a:p>
            <a:r>
              <a:rPr lang="en-US" dirty="0"/>
              <a:t>We have to consider several cases (each with mirror-image symmetry) if the parent is red. First, suppose that the sibling of the parent is black (we adopt the convention that null nodes are black), which would apply for the insertions of 3 or 8 but not for the insertion of 99. Let </a:t>
            </a:r>
            <a:r>
              <a:rPr lang="en-US" i="1" dirty="0"/>
              <a:t>X </a:t>
            </a:r>
            <a:r>
              <a:rPr lang="en-US" dirty="0"/>
              <a:t>be the newly added leaf, </a:t>
            </a:r>
            <a:r>
              <a:rPr lang="en-US" i="1" dirty="0"/>
              <a:t>P </a:t>
            </a:r>
            <a:r>
              <a:rPr lang="en-US" dirty="0"/>
              <a:t>be its parent, </a:t>
            </a:r>
            <a:r>
              <a:rPr lang="en-US" i="1" dirty="0"/>
              <a:t>S </a:t>
            </a:r>
            <a:r>
              <a:rPr lang="en-US" dirty="0"/>
              <a:t>be the sibling of the parent (if it exists), and </a:t>
            </a:r>
            <a:r>
              <a:rPr lang="en-US" i="1" dirty="0"/>
              <a:t>G </a:t>
            </a:r>
            <a:r>
              <a:rPr lang="en-US" dirty="0"/>
              <a:t>be the grandparent. Only </a:t>
            </a:r>
            <a:r>
              <a:rPr lang="en-US" i="1" dirty="0"/>
              <a:t>X </a:t>
            </a:r>
            <a:r>
              <a:rPr lang="en-US" dirty="0"/>
              <a:t>and </a:t>
            </a:r>
            <a:r>
              <a:rPr lang="en-US" i="1" dirty="0"/>
              <a:t>P </a:t>
            </a:r>
            <a:r>
              <a:rPr lang="en-US" dirty="0"/>
              <a:t>are red in this case; </a:t>
            </a:r>
            <a:r>
              <a:rPr lang="en-US" i="1" dirty="0"/>
              <a:t>G </a:t>
            </a:r>
            <a:r>
              <a:rPr lang="en-US" dirty="0"/>
              <a:t>is black because otherwise there would be two consecutive red nodes </a:t>
            </a:r>
            <a:r>
              <a:rPr lang="en-US" i="1" dirty="0"/>
              <a:t>prior </a:t>
            </a:r>
            <a:r>
              <a:rPr lang="en-US" dirty="0"/>
              <a:t>to the insertion—a violation of property 3. Adopting the AVL tree terminology, we say that relative to </a:t>
            </a:r>
            <a:r>
              <a:rPr lang="en-US" i="1" dirty="0"/>
              <a:t>G, X </a:t>
            </a:r>
            <a:r>
              <a:rPr lang="en-US" dirty="0"/>
              <a:t>can be either an outside or inside node. If </a:t>
            </a:r>
            <a:r>
              <a:rPr lang="en-US" i="1" dirty="0"/>
              <a:t>X </a:t>
            </a:r>
            <a:r>
              <a:rPr lang="en-US" dirty="0"/>
              <a:t>is an outside grandchild, a single rotation of its parent and grandparent along with some color changes will restore property 3. If </a:t>
            </a:r>
            <a:r>
              <a:rPr lang="en-US" i="1" dirty="0"/>
              <a:t>X </a:t>
            </a:r>
            <a:r>
              <a:rPr lang="en-US" dirty="0"/>
              <a:t>is an inside grandchild, a double rotation along with some color changes are needed. The single rotation is shown in Figure 19.35, and the double rotation is shown in Figure 19.36. Even though </a:t>
            </a:r>
            <a:r>
              <a:rPr lang="en-US" i="1" dirty="0"/>
              <a:t>X </a:t>
            </a:r>
            <a:r>
              <a:rPr lang="en-US" dirty="0"/>
              <a:t>is a leaf, we have drawn a more general case that allows </a:t>
            </a:r>
            <a:r>
              <a:rPr lang="en-US" i="1" dirty="0"/>
              <a:t>X </a:t>
            </a:r>
            <a:r>
              <a:rPr lang="en-US" dirty="0"/>
              <a:t>to be in the middle of the tree. We use this more general rotation later in the algorithm. </a:t>
            </a:r>
          </a:p>
          <a:p>
            <a:endParaRPr lang="en-US" dirty="0"/>
          </a:p>
        </p:txBody>
      </p:sp>
      <p:sp>
        <p:nvSpPr>
          <p:cNvPr id="3" name="Slide Number Placeholder 1"/>
          <p:cNvSpPr>
            <a:spLocks noGrp="1"/>
          </p:cNvSpPr>
          <p:nvPr>
            <p:ph type="sldNum" sz="quarter" idx="12"/>
          </p:nvPr>
        </p:nvSpPr>
        <p:spPr/>
        <p:txBody>
          <a:bodyPr/>
          <a:lstStyle/>
          <a:p>
            <a:r>
              <a:rPr lang="en-US"/>
              <a:t>1-</a:t>
            </a:r>
            <a:fld id="{6969AF94-E32F-D54E-96A7-5DED69DFEAF9}" type="slidenum">
              <a:rPr lang="en-US"/>
              <a:pPr/>
              <a:t>62</a:t>
            </a:fld>
            <a:endParaRPr lang="en-US"/>
          </a:p>
        </p:txBody>
      </p:sp>
      <p:pic>
        <p:nvPicPr>
          <p:cNvPr id="1147906" name="Picture 2" descr="weiss19-35"/>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71975"/>
            <a:ext cx="8229600" cy="2486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Parent’s Sibling is Still Black</a:t>
            </a:r>
          </a:p>
        </p:txBody>
      </p:sp>
      <p:sp>
        <p:nvSpPr>
          <p:cNvPr id="3" name="Slide Number Placeholder 1"/>
          <p:cNvSpPr>
            <a:spLocks noGrp="1"/>
          </p:cNvSpPr>
          <p:nvPr>
            <p:ph type="sldNum" sz="quarter" idx="12"/>
          </p:nvPr>
        </p:nvSpPr>
        <p:spPr/>
        <p:txBody>
          <a:bodyPr/>
          <a:lstStyle/>
          <a:p>
            <a:r>
              <a:rPr lang="en-US"/>
              <a:t>1-</a:t>
            </a:r>
            <a:fld id="{DCAA553C-094E-E542-B92F-4021A663CDE5}" type="slidenum">
              <a:rPr lang="en-US"/>
              <a:pPr/>
              <a:t>63</a:t>
            </a:fld>
            <a:endParaRPr lang="en-US"/>
          </a:p>
        </p:txBody>
      </p:sp>
      <p:pic>
        <p:nvPicPr>
          <p:cNvPr id="1148930" name="Picture 2" descr="weiss19-3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20900"/>
            <a:ext cx="8229600" cy="2617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Parent’s Sibling is red</a:t>
            </a:r>
          </a:p>
        </p:txBody>
      </p:sp>
      <p:sp>
        <p:nvSpPr>
          <p:cNvPr id="3" name="Content Placeholder 2"/>
          <p:cNvSpPr>
            <a:spLocks noGrp="1"/>
          </p:cNvSpPr>
          <p:nvPr>
            <p:ph idx="1"/>
          </p:nvPr>
        </p:nvSpPr>
        <p:spPr>
          <a:xfrm>
            <a:off x="827700" y="1447800"/>
            <a:ext cx="6711654" cy="5257799"/>
          </a:xfrm>
        </p:spPr>
        <p:txBody>
          <a:bodyPr>
            <a:normAutofit/>
          </a:bodyPr>
          <a:lstStyle/>
          <a:p>
            <a:r>
              <a:rPr lang="en-US" dirty="0"/>
              <a:t>What happens when a 79 is inserted?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Basically we would have to work our way up the tree recoloring, and not have anything better than AVL</a:t>
            </a:r>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64</a:t>
            </a:fld>
            <a:endParaRPr lang="en-US" altLang="en-US"/>
          </a:p>
        </p:txBody>
      </p:sp>
      <p:pic>
        <p:nvPicPr>
          <p:cNvPr id="5" name="Picture 2" descr="weiss19-3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62200"/>
            <a:ext cx="8229600" cy="2633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632698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Parent’s Sibling is red</a:t>
            </a:r>
          </a:p>
        </p:txBody>
      </p:sp>
      <p:sp>
        <p:nvSpPr>
          <p:cNvPr id="3" name="Slide Number Placeholder 1"/>
          <p:cNvSpPr>
            <a:spLocks noGrp="1"/>
          </p:cNvSpPr>
          <p:nvPr>
            <p:ph type="sldNum" sz="quarter" idx="12"/>
          </p:nvPr>
        </p:nvSpPr>
        <p:spPr/>
        <p:txBody>
          <a:bodyPr/>
          <a:lstStyle/>
          <a:p>
            <a:r>
              <a:rPr lang="en-US"/>
              <a:t>1-</a:t>
            </a:r>
            <a:fld id="{21DB2524-2A0F-8848-881D-CFC16CEE20EF}" type="slidenum">
              <a:rPr lang="en-US"/>
              <a:pPr/>
              <a:t>65</a:t>
            </a:fld>
            <a:endParaRPr lang="en-US"/>
          </a:p>
        </p:txBody>
      </p:sp>
      <p:pic>
        <p:nvPicPr>
          <p:cNvPr id="1149954" name="Picture 2" descr="weiss19-3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8229600" cy="2584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Instead of bottom-up, color top down</a:t>
            </a:r>
          </a:p>
        </p:txBody>
      </p:sp>
      <p:sp>
        <p:nvSpPr>
          <p:cNvPr id="4" name="Content Placeholder 3"/>
          <p:cNvSpPr>
            <a:spLocks noGrp="1"/>
          </p:cNvSpPr>
          <p:nvPr>
            <p:ph idx="1"/>
          </p:nvPr>
        </p:nvSpPr>
        <p:spPr>
          <a:xfrm>
            <a:off x="827700" y="2052925"/>
            <a:ext cx="7478100" cy="4195481"/>
          </a:xfrm>
        </p:spPr>
        <p:txBody>
          <a:bodyPr/>
          <a:lstStyle/>
          <a:p>
            <a:r>
              <a:rPr lang="en-US" dirty="0"/>
              <a:t>On the way down, when we see a node </a:t>
            </a:r>
            <a:r>
              <a:rPr lang="en-US" i="1" dirty="0"/>
              <a:t>X </a:t>
            </a:r>
            <a:r>
              <a:rPr lang="en-US" dirty="0"/>
              <a:t>that has two red children, we make </a:t>
            </a:r>
            <a:r>
              <a:rPr lang="en-US" i="1" dirty="0"/>
              <a:t>X </a:t>
            </a:r>
            <a:r>
              <a:rPr lang="en-US" dirty="0"/>
              <a:t>red and its two children black. </a:t>
            </a:r>
          </a:p>
          <a:p>
            <a:r>
              <a:rPr lang="en-US" dirty="0"/>
              <a:t>(If </a:t>
            </a:r>
            <a:r>
              <a:rPr lang="en-US" i="1" dirty="0"/>
              <a:t>X </a:t>
            </a:r>
            <a:r>
              <a:rPr lang="en-US" dirty="0"/>
              <a:t>is the root, it will be made red by this process. We could then recolor it back to black, without violating any red–black tree properties.) </a:t>
            </a:r>
          </a:p>
          <a:p>
            <a:r>
              <a:rPr lang="en-US" dirty="0"/>
              <a:t>However, if </a:t>
            </a:r>
            <a:r>
              <a:rPr lang="en-US" i="1" dirty="0"/>
              <a:t>X</a:t>
            </a:r>
            <a:r>
              <a:rPr lang="en-US" dirty="0"/>
              <a:t>’s parent is red, we would introduce two consecutive red nodes. But in this case, we can apply either the single rotation in Figure19.35 or the double rotation in Figure 19.36. </a:t>
            </a:r>
          </a:p>
          <a:p>
            <a:endParaRPr lang="en-US" dirty="0"/>
          </a:p>
          <a:p>
            <a:endParaRPr lang="en-US" dirty="0"/>
          </a:p>
        </p:txBody>
      </p:sp>
      <p:sp>
        <p:nvSpPr>
          <p:cNvPr id="3" name="Slide Number Placeholder 1"/>
          <p:cNvSpPr>
            <a:spLocks noGrp="1"/>
          </p:cNvSpPr>
          <p:nvPr>
            <p:ph type="sldNum" sz="quarter" idx="12"/>
          </p:nvPr>
        </p:nvSpPr>
        <p:spPr/>
        <p:txBody>
          <a:bodyPr/>
          <a:lstStyle/>
          <a:p>
            <a:r>
              <a:rPr lang="en-US"/>
              <a:t>1-</a:t>
            </a:r>
            <a:fld id="{C3F959FB-FABC-3944-9A53-E5A56E76292F}" type="slidenum">
              <a:rPr lang="en-US"/>
              <a:pPr/>
              <a:t>66</a:t>
            </a:fld>
            <a:endParaRPr lang="en-US"/>
          </a:p>
        </p:txBody>
      </p:sp>
      <p:pic>
        <p:nvPicPr>
          <p:cNvPr id="1150978" name="Picture 2" descr="weiss19-38"/>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268912"/>
            <a:ext cx="8229600" cy="1589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45</a:t>
            </a:r>
          </a:p>
        </p:txBody>
      </p:sp>
      <p:sp>
        <p:nvSpPr>
          <p:cNvPr id="5" name="Content Placeholder 4"/>
          <p:cNvSpPr>
            <a:spLocks noGrp="1"/>
          </p:cNvSpPr>
          <p:nvPr>
            <p:ph idx="1"/>
          </p:nvPr>
        </p:nvSpPr>
        <p:spPr/>
        <p:txBody>
          <a:bodyPr/>
          <a:lstStyle/>
          <a:p>
            <a:pPr marL="0" indent="0">
              <a:buNone/>
            </a:pPr>
            <a:r>
              <a:rPr lang="en-US" dirty="0"/>
              <a:t>suppose that we want to insert 45 in the tree shown in Figure 19.34. On the way down the tree we see node 50, which has two red children. Thus we perform a color flip, making 50 red and 40 and 55 black. The result is shown in Figure 19.39. However, now 50 and 60 are both red. </a:t>
            </a:r>
          </a:p>
          <a:p>
            <a:endParaRPr lang="en-US" dirty="0"/>
          </a:p>
        </p:txBody>
      </p:sp>
      <p:sp>
        <p:nvSpPr>
          <p:cNvPr id="3" name="Slide Number Placeholder 1"/>
          <p:cNvSpPr>
            <a:spLocks noGrp="1"/>
          </p:cNvSpPr>
          <p:nvPr>
            <p:ph type="sldNum" sz="quarter" idx="12"/>
          </p:nvPr>
        </p:nvSpPr>
        <p:spPr/>
        <p:txBody>
          <a:bodyPr/>
          <a:lstStyle/>
          <a:p>
            <a:r>
              <a:rPr lang="en-US"/>
              <a:t>1-</a:t>
            </a:r>
            <a:fld id="{68372B16-DBA7-1A4C-8398-BDB5ED460E85}" type="slidenum">
              <a:rPr lang="en-US"/>
              <a:pPr/>
              <a:t>67</a:t>
            </a:fld>
            <a:endParaRPr lang="en-US"/>
          </a:p>
        </p:txBody>
      </p:sp>
      <p:pic>
        <p:nvPicPr>
          <p:cNvPr id="1152002" name="Picture 2" descr="weiss19-3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151312"/>
            <a:ext cx="8229600" cy="2478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the insert</a:t>
            </a:r>
          </a:p>
        </p:txBody>
      </p:sp>
      <p:sp>
        <p:nvSpPr>
          <p:cNvPr id="3" name="Slide Number Placeholder 1"/>
          <p:cNvSpPr>
            <a:spLocks noGrp="1"/>
          </p:cNvSpPr>
          <p:nvPr>
            <p:ph type="sldNum" sz="quarter" idx="12"/>
          </p:nvPr>
        </p:nvSpPr>
        <p:spPr/>
        <p:txBody>
          <a:bodyPr/>
          <a:lstStyle/>
          <a:p>
            <a:r>
              <a:rPr lang="en-US"/>
              <a:t>1-</a:t>
            </a:r>
            <a:fld id="{62077CF6-905B-3F42-9DFC-D35680864B5A}" type="slidenum">
              <a:rPr lang="en-US"/>
              <a:pPr/>
              <a:t>68</a:t>
            </a:fld>
            <a:endParaRPr lang="en-US"/>
          </a:p>
        </p:txBody>
      </p:sp>
      <p:pic>
        <p:nvPicPr>
          <p:cNvPr id="1154050" name="Picture 2" descr="weiss19-4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149725"/>
            <a:ext cx="8229600" cy="2708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 name="Picture 2" descr="weiss19-4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52537"/>
            <a:ext cx="8229600" cy="2633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Implementation</a:t>
            </a:r>
          </a:p>
        </p:txBody>
      </p:sp>
      <p:sp>
        <p:nvSpPr>
          <p:cNvPr id="3" name="Content Placeholder 2"/>
          <p:cNvSpPr>
            <a:spLocks noGrp="1"/>
          </p:cNvSpPr>
          <p:nvPr>
            <p:ph idx="1"/>
          </p:nvPr>
        </p:nvSpPr>
        <p:spPr/>
        <p:txBody>
          <a:bodyPr/>
          <a:lstStyle/>
          <a:p>
            <a:r>
              <a:rPr lang="en-US" dirty="0"/>
              <a:t>An actual implementation is complicated, not only by many possible rotations, but also by the possibility that some </a:t>
            </a:r>
            <a:r>
              <a:rPr lang="en-US" dirty="0" err="1"/>
              <a:t>subtrees</a:t>
            </a:r>
            <a:r>
              <a:rPr lang="en-US" dirty="0"/>
              <a:t> (such as the right </a:t>
            </a:r>
            <a:r>
              <a:rPr lang="en-US" dirty="0" err="1"/>
              <a:t>subtree</a:t>
            </a:r>
            <a:r>
              <a:rPr lang="en-US" dirty="0"/>
              <a:t> of the node containing 10 in Figure 19.41) might be empty and by the special case of dealing with the root (which, among other things, has no parent). To remove special cases, we use two sentinels. </a:t>
            </a:r>
          </a:p>
          <a:p>
            <a:pPr lvl="1"/>
            <a:r>
              <a:rPr lang="en-US" dirty="0"/>
              <a:t>We use </a:t>
            </a:r>
            <a:r>
              <a:rPr lang="en-US" dirty="0" err="1"/>
              <a:t>nullNode</a:t>
            </a:r>
            <a:r>
              <a:rPr lang="en-US" dirty="0"/>
              <a:t> in place of a null link; </a:t>
            </a:r>
            <a:r>
              <a:rPr lang="en-US" dirty="0" err="1"/>
              <a:t>nullNode</a:t>
            </a:r>
            <a:r>
              <a:rPr lang="en-US" dirty="0"/>
              <a:t> will always be colored black. </a:t>
            </a:r>
            <a:endParaRPr lang="en-US" dirty="0">
              <a:latin typeface="Wingdings"/>
            </a:endParaRPr>
          </a:p>
          <a:p>
            <a:pPr lvl="1"/>
            <a:r>
              <a:rPr lang="en-US" dirty="0"/>
              <a:t>We use header as a </a:t>
            </a:r>
            <a:r>
              <a:rPr lang="en-US" dirty="0" err="1"/>
              <a:t>pseudoroot</a:t>
            </a:r>
            <a:r>
              <a:rPr lang="en-US" dirty="0"/>
              <a:t>; it has a key value of –∞ and a right link to the real root. </a:t>
            </a:r>
          </a:p>
          <a:p>
            <a:endParaRPr lang="en-US" dirty="0"/>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69</a:t>
            </a:fld>
            <a:endParaRPr lang="en-US" altLang="en-US"/>
          </a:p>
        </p:txBody>
      </p:sp>
    </p:spTree>
    <p:extLst>
      <p:ext uri="{BB962C8B-B14F-4D97-AF65-F5344CB8AC3E}">
        <p14:creationId xmlns:p14="http://schemas.microsoft.com/office/powerpoint/2010/main" val="6475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a:t>
            </a:r>
          </a:p>
        </p:txBody>
      </p:sp>
      <p:sp>
        <p:nvSpPr>
          <p:cNvPr id="4" name="Content Placeholder 3"/>
          <p:cNvSpPr>
            <a:spLocks noGrp="1"/>
          </p:cNvSpPr>
          <p:nvPr>
            <p:ph idx="1"/>
          </p:nvPr>
        </p:nvSpPr>
        <p:spPr/>
        <p:txBody>
          <a:bodyPr/>
          <a:lstStyle/>
          <a:p>
            <a:r>
              <a:rPr lang="en-US" dirty="0"/>
              <a:t>Can you think of how we can insert items and where they should be placed?</a:t>
            </a:r>
          </a:p>
        </p:txBody>
      </p:sp>
      <p:sp>
        <p:nvSpPr>
          <p:cNvPr id="3" name="Slide Number Placeholder 1"/>
          <p:cNvSpPr>
            <a:spLocks noGrp="1"/>
          </p:cNvSpPr>
          <p:nvPr>
            <p:ph type="sldNum" sz="quarter" idx="12"/>
          </p:nvPr>
        </p:nvSpPr>
        <p:spPr/>
        <p:txBody>
          <a:bodyPr/>
          <a:lstStyle/>
          <a:p>
            <a:r>
              <a:rPr lang="en-US"/>
              <a:t>1-</a:t>
            </a:r>
            <a:fld id="{C83244FA-9F1D-5949-BC8F-4521DF9BE9B6}" type="slidenum">
              <a:rPr lang="en-US"/>
              <a:pPr/>
              <a:t>7</a:t>
            </a:fld>
            <a:endParaRPr lang="en-US"/>
          </a:p>
        </p:txBody>
      </p:sp>
    </p:spTree>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611B15EA-1B73-1841-B743-5C563C9A7BE7}" type="slidenum">
              <a:rPr lang="en-US"/>
              <a:pPr/>
              <a:t>70</a:t>
            </a:fld>
            <a:endParaRPr lang="en-US"/>
          </a:p>
        </p:txBody>
      </p:sp>
      <p:pic>
        <p:nvPicPr>
          <p:cNvPr id="1155074" name="Picture 2" descr="weiss19-4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4649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BE61A67F-2F7B-214E-BF6F-0C764CC8F032}" type="slidenum">
              <a:rPr lang="en-US"/>
              <a:pPr/>
              <a:t>71</a:t>
            </a:fld>
            <a:endParaRPr lang="en-US"/>
          </a:p>
        </p:txBody>
      </p:sp>
      <p:pic>
        <p:nvPicPr>
          <p:cNvPr id="1156098" name="Picture 2" descr="weiss19-43a"/>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700" y="342900"/>
            <a:ext cx="5064125"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15A78F52-E6C0-8648-8316-92306B4F08F9}" type="slidenum">
              <a:rPr lang="en-US"/>
              <a:pPr/>
              <a:t>72</a:t>
            </a:fld>
            <a:endParaRPr lang="en-US"/>
          </a:p>
        </p:txBody>
      </p:sp>
      <p:pic>
        <p:nvPicPr>
          <p:cNvPr id="1157122" name="Picture 2" descr="weiss19-43b"/>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229600" cy="350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99C7FDB1-057F-1C40-8554-7E6ABE222BD3}" type="slidenum">
              <a:rPr lang="en-US"/>
              <a:pPr/>
              <a:t>73</a:t>
            </a:fld>
            <a:endParaRPr lang="en-US"/>
          </a:p>
        </p:txBody>
      </p:sp>
      <p:pic>
        <p:nvPicPr>
          <p:cNvPr id="1158146" name="Picture 2" descr="weiss19-4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84400"/>
            <a:ext cx="8229600" cy="2493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A870AB23-72DB-4949-B7C9-0F14D87C083F}" type="slidenum">
              <a:rPr lang="en-US"/>
              <a:pPr/>
              <a:t>74</a:t>
            </a:fld>
            <a:endParaRPr lang="en-US"/>
          </a:p>
        </p:txBody>
      </p:sp>
      <p:pic>
        <p:nvPicPr>
          <p:cNvPr id="1159170" name="Picture 2" descr="weiss19-45"/>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43100"/>
            <a:ext cx="8229600" cy="2987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CB66E874-566B-EE4E-B96E-D819F43E8CF4}" type="slidenum">
              <a:rPr lang="en-US"/>
              <a:pPr/>
              <a:t>75</a:t>
            </a:fld>
            <a:endParaRPr lang="en-US"/>
          </a:p>
        </p:txBody>
      </p:sp>
      <p:pic>
        <p:nvPicPr>
          <p:cNvPr id="1160194" name="Picture 2" descr="weiss19-4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4830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98296565-E18A-6A4B-B7AE-9A95395977EE}" type="slidenum">
              <a:rPr lang="en-US"/>
              <a:pPr/>
              <a:t>76</a:t>
            </a:fld>
            <a:endParaRPr lang="en-US"/>
          </a:p>
        </p:txBody>
      </p:sp>
      <p:pic>
        <p:nvPicPr>
          <p:cNvPr id="1161218" name="Picture 2" descr="weiss19-47"/>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342900"/>
            <a:ext cx="5143500" cy="617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2242" name="Picture 2" descr="weiss19-48"/>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772400" cy="5302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84884ED3-80D5-D14F-A293-FA2A50BE2C8D}" type="slidenum">
              <a:rPr lang="en-US"/>
              <a:pPr/>
              <a:t>78</a:t>
            </a:fld>
            <a:endParaRPr lang="en-US"/>
          </a:p>
        </p:txBody>
      </p:sp>
      <p:pic>
        <p:nvPicPr>
          <p:cNvPr id="1163266" name="Picture 2" descr="weiss19-4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4814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Down Deletion</a:t>
            </a:r>
          </a:p>
        </p:txBody>
      </p:sp>
      <p:sp>
        <p:nvSpPr>
          <p:cNvPr id="3" name="Content Placeholder 2"/>
          <p:cNvSpPr>
            <a:spLocks noGrp="1"/>
          </p:cNvSpPr>
          <p:nvPr>
            <p:ph idx="1"/>
          </p:nvPr>
        </p:nvSpPr>
        <p:spPr/>
        <p:txBody>
          <a:bodyPr>
            <a:normAutofit lnSpcReduction="10000"/>
          </a:bodyPr>
          <a:lstStyle/>
          <a:p>
            <a:pPr marL="0" indent="0">
              <a:buNone/>
            </a:pPr>
            <a:r>
              <a:rPr lang="en-US" dirty="0"/>
              <a:t>Deletion in red–black trees can also be performed top-down. Needless to say, an actual implementation is fairly complicated because the remove algorithm for unbalanced search trees is nontrivial in the first place. </a:t>
            </a:r>
          </a:p>
          <a:p>
            <a:pPr marL="0" indent="0">
              <a:buNone/>
            </a:pPr>
            <a:r>
              <a:rPr lang="en-US" dirty="0"/>
              <a:t>The normal binary search tree deletion algorithm removes nodes that are leaves or have one child. Recall that nodes with two children are never removed; their contents are simply replaced. </a:t>
            </a:r>
          </a:p>
          <a:p>
            <a:pPr marL="0" indent="0">
              <a:buNone/>
            </a:pPr>
            <a:r>
              <a:rPr lang="en-US" dirty="0"/>
              <a:t>If the node to be deleted is red, there is no problem. However, if the node to be deleted is black, its removal will violate property 4. The solution to the problem is to ensure that any node we are about to delete is red. </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79</a:t>
            </a:fld>
            <a:endParaRPr lang="en-US" altLang="en-US"/>
          </a:p>
        </p:txBody>
      </p:sp>
    </p:spTree>
    <p:extLst>
      <p:ext uri="{BB962C8B-B14F-4D97-AF65-F5344CB8AC3E}">
        <p14:creationId xmlns:p14="http://schemas.microsoft.com/office/powerpoint/2010/main" val="907815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6AA8-2CC8-47CB-B9B7-A2CBCBC85972}"/>
              </a:ext>
            </a:extLst>
          </p:cNvPr>
          <p:cNvSpPr>
            <a:spLocks noGrp="1"/>
          </p:cNvSpPr>
          <p:nvPr>
            <p:ph type="title"/>
          </p:nvPr>
        </p:nvSpPr>
        <p:spPr/>
        <p:txBody>
          <a:bodyPr/>
          <a:lstStyle/>
          <a:p>
            <a:r>
              <a:rPr lang="en-US" dirty="0"/>
              <a:t>Add 6 into this tree</a:t>
            </a:r>
          </a:p>
        </p:txBody>
      </p:sp>
      <p:sp>
        <p:nvSpPr>
          <p:cNvPr id="3" name="Slide Number Placeholder 1"/>
          <p:cNvSpPr>
            <a:spLocks noGrp="1"/>
          </p:cNvSpPr>
          <p:nvPr>
            <p:ph type="sldNum" sz="quarter" idx="12"/>
          </p:nvPr>
        </p:nvSpPr>
        <p:spPr/>
        <p:txBody>
          <a:bodyPr/>
          <a:lstStyle/>
          <a:p>
            <a:r>
              <a:rPr lang="en-US"/>
              <a:t>1-</a:t>
            </a:r>
            <a:fld id="{5264EC6F-CBB0-3E4D-8AFF-DCC65DFEC714}" type="slidenum">
              <a:rPr lang="en-US"/>
              <a:pPr/>
              <a:t>8</a:t>
            </a:fld>
            <a:endParaRPr lang="en-US"/>
          </a:p>
        </p:txBody>
      </p:sp>
      <p:pic>
        <p:nvPicPr>
          <p:cNvPr id="1112066" name="Picture 2" descr="weiss19-0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581400"/>
            <a:ext cx="8229600" cy="2543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TextBox 4">
            <a:extLst>
              <a:ext uri="{FF2B5EF4-FFF2-40B4-BE49-F238E27FC236}">
                <a16:creationId xmlns:a16="http://schemas.microsoft.com/office/drawing/2014/main" id="{DAD5EAB3-D4E9-46CB-97A1-CE22C53A41F6}"/>
              </a:ext>
            </a:extLst>
          </p:cNvPr>
          <p:cNvSpPr txBox="1"/>
          <p:nvPr/>
        </p:nvSpPr>
        <p:spPr>
          <a:xfrm>
            <a:off x="4495800" y="3733800"/>
            <a:ext cx="1981200" cy="1938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Move for answer</a:t>
            </a:r>
          </a:p>
          <a:p>
            <a:endParaRPr lang="en-US" dirty="0"/>
          </a:p>
          <a:p>
            <a:endParaRPr lang="en-US" dirty="0"/>
          </a:p>
          <a:p>
            <a:endParaRPr lang="en-US" dirty="0"/>
          </a:p>
        </p:txBody>
      </p:sp>
    </p:spTree>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 has 2 black Children</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Let </a:t>
            </a:r>
            <a:r>
              <a:rPr lang="en-US" i="1" dirty="0"/>
              <a:t>X </a:t>
            </a:r>
            <a:r>
              <a:rPr lang="en-US" dirty="0"/>
              <a:t>be the current node, </a:t>
            </a:r>
            <a:r>
              <a:rPr lang="en-US" i="1" dirty="0"/>
              <a:t>T </a:t>
            </a:r>
            <a:r>
              <a:rPr lang="en-US" dirty="0"/>
              <a:t>be its sibling, and </a:t>
            </a:r>
            <a:r>
              <a:rPr lang="en-US" i="1" dirty="0"/>
              <a:t>P </a:t>
            </a:r>
            <a:r>
              <a:rPr lang="en-US" dirty="0"/>
              <a:t>be their parent. We begin by coloring the sentinel root red. As we traverse down the tree, we attempt to ensure that </a:t>
            </a:r>
            <a:r>
              <a:rPr lang="en-US" i="1" dirty="0"/>
              <a:t>X </a:t>
            </a:r>
            <a:r>
              <a:rPr lang="en-US" dirty="0"/>
              <a:t>is red. When we arrive at a new node, we are certain that </a:t>
            </a:r>
            <a:r>
              <a:rPr lang="en-US" i="1" dirty="0"/>
              <a:t>P </a:t>
            </a:r>
            <a:r>
              <a:rPr lang="en-US" dirty="0"/>
              <a:t>is red (inductively, by the invariant that we are trying to maintain) and that </a:t>
            </a:r>
            <a:r>
              <a:rPr lang="en-US" i="1" dirty="0"/>
              <a:t>X </a:t>
            </a:r>
            <a:r>
              <a:rPr lang="en-US" dirty="0"/>
              <a:t>and </a:t>
            </a:r>
            <a:r>
              <a:rPr lang="en-US" i="1" dirty="0"/>
              <a:t>T </a:t>
            </a:r>
            <a:r>
              <a:rPr lang="en-US" dirty="0"/>
              <a:t>are black (because we cannot have two consecutive red nodes). There are two main cases, along with the usual symmetric variants (which are omitted). </a:t>
            </a:r>
          </a:p>
          <a:p>
            <a:r>
              <a:rPr lang="en-US" dirty="0"/>
              <a:t>First, suppose that </a:t>
            </a:r>
            <a:r>
              <a:rPr lang="en-US" i="1" dirty="0"/>
              <a:t>X </a:t>
            </a:r>
            <a:r>
              <a:rPr lang="en-US" dirty="0"/>
              <a:t>has two black children. There are three subcases, which depend on </a:t>
            </a:r>
            <a:r>
              <a:rPr lang="en-US" i="1" dirty="0"/>
              <a:t>T</a:t>
            </a:r>
            <a:r>
              <a:rPr lang="en-US" dirty="0"/>
              <a:t>’s children. </a:t>
            </a:r>
          </a:p>
          <a:p>
            <a:pPr lvl="1"/>
            <a:r>
              <a:rPr lang="en-US" i="1" dirty="0"/>
              <a:t>T </a:t>
            </a:r>
            <a:r>
              <a:rPr lang="en-US" dirty="0"/>
              <a:t>has two black children: Flip colors (Figure 19.50). </a:t>
            </a:r>
          </a:p>
          <a:p>
            <a:pPr lvl="1"/>
            <a:r>
              <a:rPr lang="en-US" i="1" dirty="0"/>
              <a:t>T </a:t>
            </a:r>
            <a:r>
              <a:rPr lang="en-US" dirty="0"/>
              <a:t>has an outer red child: Perform a single rotation (Figure19.51). </a:t>
            </a:r>
          </a:p>
          <a:p>
            <a:pPr lvl="1"/>
            <a:r>
              <a:rPr lang="en-US" i="1" dirty="0" err="1"/>
              <a:t>T</a:t>
            </a:r>
            <a:r>
              <a:rPr lang="en-US" dirty="0" err="1"/>
              <a:t>has</a:t>
            </a:r>
            <a:r>
              <a:rPr lang="en-US" dirty="0"/>
              <a:t> an inner red child: Perform a double rotation (Figure 19.52). </a:t>
            </a:r>
          </a:p>
          <a:p>
            <a:endParaRPr lang="en-US" dirty="0"/>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80</a:t>
            </a:fld>
            <a:endParaRPr lang="en-US" altLang="en-US"/>
          </a:p>
        </p:txBody>
      </p:sp>
    </p:spTree>
    <p:extLst>
      <p:ext uri="{BB962C8B-B14F-4D97-AF65-F5344CB8AC3E}">
        <p14:creationId xmlns:p14="http://schemas.microsoft.com/office/powerpoint/2010/main" val="28209413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841FF72D-7F4D-D844-8FFD-0592E8AF1EC8}" type="slidenum">
              <a:rPr lang="en-US"/>
              <a:pPr/>
              <a:t>81</a:t>
            </a:fld>
            <a:endParaRPr lang="en-US"/>
          </a:p>
        </p:txBody>
      </p:sp>
      <p:pic>
        <p:nvPicPr>
          <p:cNvPr id="1164290" name="Picture 2" descr="weiss19-50"/>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23862"/>
            <a:ext cx="8229600" cy="2090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 name="Picture 2" descr="weiss19-5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90800"/>
            <a:ext cx="8229600" cy="210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 name="Picture 2" descr="weiss19-5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816475"/>
            <a:ext cx="8229600" cy="1965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 has a red child</a:t>
            </a:r>
          </a:p>
        </p:txBody>
      </p:sp>
      <p:sp>
        <p:nvSpPr>
          <p:cNvPr id="4" name="Content Placeholder 3"/>
          <p:cNvSpPr>
            <a:spLocks noGrp="1"/>
          </p:cNvSpPr>
          <p:nvPr>
            <p:ph idx="1"/>
          </p:nvPr>
        </p:nvSpPr>
        <p:spPr>
          <a:xfrm>
            <a:off x="827700" y="1295400"/>
            <a:ext cx="6711654" cy="3047999"/>
          </a:xfrm>
        </p:spPr>
        <p:txBody>
          <a:bodyPr>
            <a:normAutofit fontScale="92500" lnSpcReduction="20000"/>
          </a:bodyPr>
          <a:lstStyle/>
          <a:p>
            <a:r>
              <a:rPr lang="en-US" dirty="0"/>
              <a:t>Second, suppose that one of </a:t>
            </a:r>
            <a:r>
              <a:rPr lang="en-US" i="1" dirty="0"/>
              <a:t>X</a:t>
            </a:r>
            <a:r>
              <a:rPr lang="en-US" dirty="0"/>
              <a:t>’s children is red. Because the rotations in the first main case always color </a:t>
            </a:r>
            <a:r>
              <a:rPr lang="en-US" i="1" dirty="0"/>
              <a:t>X </a:t>
            </a:r>
            <a:r>
              <a:rPr lang="en-US" dirty="0"/>
              <a:t>red, if </a:t>
            </a:r>
            <a:r>
              <a:rPr lang="en-US" i="1" dirty="0"/>
              <a:t>X </a:t>
            </a:r>
            <a:r>
              <a:rPr lang="en-US" dirty="0"/>
              <a:t>has a red child, consecutive red nodes would be introduced. Thus we need an alternative solution. In this case, we fall through to the next level, obtaining a new </a:t>
            </a:r>
            <a:r>
              <a:rPr lang="en-US" i="1" dirty="0"/>
              <a:t>X, T, </a:t>
            </a:r>
            <a:r>
              <a:rPr lang="en-US" dirty="0"/>
              <a:t>and </a:t>
            </a:r>
            <a:r>
              <a:rPr lang="en-US" i="1" dirty="0"/>
              <a:t>P</a:t>
            </a:r>
            <a:r>
              <a:rPr lang="en-US" dirty="0"/>
              <a:t>. If we are lucky, we will fall onto a red node (we have at least a 50 percent chance that this will happen), thereby making the new current node red. Otherwise, we have the situation shown in Figure 19.53. That is, the current </a:t>
            </a:r>
            <a:r>
              <a:rPr lang="en-US" i="1" dirty="0"/>
              <a:t>X </a:t>
            </a:r>
            <a:r>
              <a:rPr lang="en-US" dirty="0"/>
              <a:t>is black, the current </a:t>
            </a:r>
            <a:r>
              <a:rPr lang="en-US" i="1" dirty="0"/>
              <a:t>T </a:t>
            </a:r>
            <a:r>
              <a:rPr lang="en-US" dirty="0"/>
              <a:t>is red, and the current </a:t>
            </a:r>
            <a:r>
              <a:rPr lang="en-US" i="1" dirty="0"/>
              <a:t>P </a:t>
            </a:r>
            <a:r>
              <a:rPr lang="en-US" dirty="0"/>
              <a:t>is black. </a:t>
            </a:r>
          </a:p>
          <a:p>
            <a:endParaRPr lang="en-US" dirty="0"/>
          </a:p>
          <a:p>
            <a:endParaRPr lang="en-US" dirty="0"/>
          </a:p>
        </p:txBody>
      </p:sp>
      <p:sp>
        <p:nvSpPr>
          <p:cNvPr id="3" name="Slide Number Placeholder 1"/>
          <p:cNvSpPr>
            <a:spLocks noGrp="1"/>
          </p:cNvSpPr>
          <p:nvPr>
            <p:ph type="sldNum" sz="quarter" idx="12"/>
          </p:nvPr>
        </p:nvSpPr>
        <p:spPr/>
        <p:txBody>
          <a:bodyPr/>
          <a:lstStyle/>
          <a:p>
            <a:r>
              <a:rPr lang="en-US"/>
              <a:t>1-</a:t>
            </a:r>
            <a:fld id="{489F74DE-4A90-B346-B6C8-1FAD6F36CF58}" type="slidenum">
              <a:rPr lang="en-US"/>
              <a:pPr/>
              <a:t>82</a:t>
            </a:fld>
            <a:endParaRPr lang="en-US"/>
          </a:p>
        </p:txBody>
      </p:sp>
      <p:pic>
        <p:nvPicPr>
          <p:cNvPr id="1167362" name="Picture 2" descr="weiss19-5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30700"/>
            <a:ext cx="8229600" cy="2527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Eventually</a:t>
            </a:r>
          </a:p>
        </p:txBody>
      </p:sp>
      <p:sp>
        <p:nvSpPr>
          <p:cNvPr id="3" name="Content Placeholder 2"/>
          <p:cNvSpPr>
            <a:spLocks noGrp="1"/>
          </p:cNvSpPr>
          <p:nvPr>
            <p:ph idx="1"/>
          </p:nvPr>
        </p:nvSpPr>
        <p:spPr/>
        <p:txBody>
          <a:bodyPr/>
          <a:lstStyle/>
          <a:p>
            <a:r>
              <a:rPr lang="en-US" i="1" dirty="0"/>
              <a:t>X </a:t>
            </a:r>
            <a:r>
              <a:rPr lang="en-US" dirty="0"/>
              <a:t>is a leaf, which is always handled by the main case since </a:t>
            </a:r>
            <a:r>
              <a:rPr lang="en-US" i="1" dirty="0"/>
              <a:t>X </a:t>
            </a:r>
            <a:r>
              <a:rPr lang="en-US" dirty="0"/>
              <a:t>has two black children. </a:t>
            </a:r>
            <a:endParaRPr lang="en-US" dirty="0">
              <a:latin typeface="Wingdings"/>
            </a:endParaRPr>
          </a:p>
          <a:p>
            <a:r>
              <a:rPr lang="en-US" i="1" dirty="0"/>
              <a:t>X </a:t>
            </a:r>
            <a:r>
              <a:rPr lang="en-US" dirty="0"/>
              <a:t>has only one child, for which the main case applies if the child is black, and if it is red, we can delete </a:t>
            </a:r>
            <a:r>
              <a:rPr lang="en-US" i="1" dirty="0"/>
              <a:t>X, </a:t>
            </a:r>
            <a:r>
              <a:rPr lang="en-US" dirty="0"/>
              <a:t>if necessary, and make the child black. </a:t>
            </a:r>
          </a:p>
          <a:p>
            <a:endParaRPr lang="en-US" dirty="0"/>
          </a:p>
        </p:txBody>
      </p:sp>
      <p:sp>
        <p:nvSpPr>
          <p:cNvPr id="4" name="Slide Number Placeholder 3"/>
          <p:cNvSpPr>
            <a:spLocks noGrp="1"/>
          </p:cNvSpPr>
          <p:nvPr>
            <p:ph type="sldNum" sz="quarter" idx="12"/>
          </p:nvPr>
        </p:nvSpPr>
        <p:spPr/>
        <p:txBody>
          <a:bodyPr/>
          <a:lstStyle/>
          <a:p>
            <a:r>
              <a:rPr lang="en-US" altLang="en-US"/>
              <a:t>1-</a:t>
            </a:r>
            <a:fld id="{EC9E3481-7F73-44A9-AC84-E3122D8070AB}" type="slidenum">
              <a:rPr lang="en-US" altLang="en-US" smtClean="0"/>
              <a:pPr/>
              <a:t>83</a:t>
            </a:fld>
            <a:endParaRPr lang="en-US" altLang="en-US"/>
          </a:p>
        </p:txBody>
      </p:sp>
    </p:spTree>
    <p:extLst>
      <p:ext uri="{BB962C8B-B14F-4D97-AF65-F5344CB8AC3E}">
        <p14:creationId xmlns:p14="http://schemas.microsoft.com/office/powerpoint/2010/main" val="2097922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 trees</a:t>
            </a:r>
          </a:p>
        </p:txBody>
      </p:sp>
      <p:sp>
        <p:nvSpPr>
          <p:cNvPr id="4" name="Content Placeholder 3"/>
          <p:cNvSpPr>
            <a:spLocks noGrp="1"/>
          </p:cNvSpPr>
          <p:nvPr>
            <p:ph idx="1"/>
          </p:nvPr>
        </p:nvSpPr>
        <p:spPr>
          <a:xfrm>
            <a:off x="838200" y="1443319"/>
            <a:ext cx="6711654" cy="4195481"/>
          </a:xfrm>
        </p:spPr>
        <p:txBody>
          <a:bodyPr/>
          <a:lstStyle/>
          <a:p>
            <a:r>
              <a:rPr lang="en-US" dirty="0"/>
              <a:t>Because of many possible rotations, the red–black tree is fairly tricky to code. In particular, the remove operation is quite challenging. In this section we describe a simple but competitive balanced search tree known as an </a:t>
            </a:r>
            <a:r>
              <a:rPr lang="en-US" i="1" dirty="0"/>
              <a:t>AA-tree</a:t>
            </a:r>
            <a:r>
              <a:rPr lang="en-US" dirty="0"/>
              <a:t>. The AA-tree is the method of choice when a balanced tree is needed, a casual implementation is acceptable, and deletions are needed. The AA-tree adds one extra condition to the red–black tree: Left children may not be red. </a:t>
            </a:r>
          </a:p>
          <a:p>
            <a:endParaRPr lang="en-US" dirty="0"/>
          </a:p>
        </p:txBody>
      </p:sp>
      <p:sp>
        <p:nvSpPr>
          <p:cNvPr id="3" name="Slide Number Placeholder 1"/>
          <p:cNvSpPr>
            <a:spLocks noGrp="1"/>
          </p:cNvSpPr>
          <p:nvPr>
            <p:ph type="sldNum" sz="quarter" idx="12"/>
          </p:nvPr>
        </p:nvSpPr>
        <p:spPr/>
        <p:txBody>
          <a:bodyPr/>
          <a:lstStyle/>
          <a:p>
            <a:r>
              <a:rPr lang="en-US"/>
              <a:t>1-</a:t>
            </a:r>
            <a:fld id="{FAA15E8C-084E-2C4B-AFAF-54F9539C2E30}" type="slidenum">
              <a:rPr lang="en-US"/>
              <a:pPr/>
              <a:t>84</a:t>
            </a:fld>
            <a:endParaRPr lang="en-US"/>
          </a:p>
        </p:txBody>
      </p:sp>
    </p:spTree>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 trees</a:t>
            </a:r>
          </a:p>
        </p:txBody>
      </p:sp>
      <p:sp>
        <p:nvSpPr>
          <p:cNvPr id="4" name="Content Placeholder 3"/>
          <p:cNvSpPr>
            <a:spLocks noGrp="1"/>
          </p:cNvSpPr>
          <p:nvPr>
            <p:ph idx="1"/>
          </p:nvPr>
        </p:nvSpPr>
        <p:spPr>
          <a:xfrm>
            <a:off x="838200" y="1443319"/>
            <a:ext cx="6711654" cy="4195481"/>
          </a:xfrm>
        </p:spPr>
        <p:txBody>
          <a:bodyPr/>
          <a:lstStyle/>
          <a:p>
            <a:r>
              <a:rPr lang="en-US" dirty="0"/>
              <a:t>To simplify the implementation further, we represent balance information in a more direct way. Instead of storing a color with each node, we store the node’s level. The </a:t>
            </a:r>
            <a:r>
              <a:rPr lang="en-US" i="1" dirty="0"/>
              <a:t>level of a node </a:t>
            </a:r>
            <a:r>
              <a:rPr lang="en-US" dirty="0"/>
              <a:t>represents the number of left links on the path to the </a:t>
            </a:r>
            <a:r>
              <a:rPr lang="en-US" dirty="0" err="1"/>
              <a:t>nullNode</a:t>
            </a:r>
            <a:r>
              <a:rPr lang="en-US" dirty="0"/>
              <a:t> sentinel and is </a:t>
            </a:r>
          </a:p>
          <a:p>
            <a:pPr lvl="1"/>
            <a:r>
              <a:rPr lang="en-US" dirty="0"/>
              <a:t>Level 1, if the node is a leaf</a:t>
            </a:r>
          </a:p>
          <a:p>
            <a:pPr lvl="1"/>
            <a:r>
              <a:rPr lang="en-US" dirty="0"/>
              <a:t>The level of its parent, if the node is red</a:t>
            </a:r>
          </a:p>
          <a:p>
            <a:pPr lvl="1"/>
            <a:r>
              <a:rPr lang="en-US" dirty="0"/>
              <a:t>One less than the level of its parent, if the node is black </a:t>
            </a:r>
          </a:p>
          <a:p>
            <a:endParaRPr lang="en-US" dirty="0"/>
          </a:p>
        </p:txBody>
      </p:sp>
      <p:sp>
        <p:nvSpPr>
          <p:cNvPr id="3" name="Slide Number Placeholder 1"/>
          <p:cNvSpPr>
            <a:spLocks noGrp="1"/>
          </p:cNvSpPr>
          <p:nvPr>
            <p:ph type="sldNum" sz="quarter" idx="12"/>
          </p:nvPr>
        </p:nvSpPr>
        <p:spPr/>
        <p:txBody>
          <a:bodyPr/>
          <a:lstStyle/>
          <a:p>
            <a:r>
              <a:rPr lang="en-US"/>
              <a:t>1-</a:t>
            </a:r>
            <a:fld id="{FAA15E8C-084E-2C4B-AFAF-54F9539C2E30}" type="slidenum">
              <a:rPr lang="en-US"/>
              <a:pPr/>
              <a:t>85</a:t>
            </a:fld>
            <a:endParaRPr lang="en-US"/>
          </a:p>
        </p:txBody>
      </p:sp>
    </p:spTree>
    <p:extLst>
      <p:ext uri="{BB962C8B-B14F-4D97-AF65-F5344CB8AC3E}">
        <p14:creationId xmlns:p14="http://schemas.microsoft.com/office/powerpoint/2010/main" val="275746488"/>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 trees</a:t>
            </a:r>
          </a:p>
        </p:txBody>
      </p:sp>
      <p:sp>
        <p:nvSpPr>
          <p:cNvPr id="4" name="Content Placeholder 3"/>
          <p:cNvSpPr>
            <a:spLocks noGrp="1"/>
          </p:cNvSpPr>
          <p:nvPr>
            <p:ph idx="1"/>
          </p:nvPr>
        </p:nvSpPr>
        <p:spPr>
          <a:xfrm>
            <a:off x="838200" y="1443319"/>
            <a:ext cx="6711654" cy="3357281"/>
          </a:xfrm>
        </p:spPr>
        <p:txBody>
          <a:bodyPr>
            <a:normAutofit fontScale="92500"/>
          </a:bodyPr>
          <a:lstStyle/>
          <a:p>
            <a:pPr marL="0" indent="0">
              <a:buNone/>
            </a:pPr>
            <a:r>
              <a:rPr lang="en-US" dirty="0"/>
              <a:t>A </a:t>
            </a:r>
            <a:r>
              <a:rPr lang="en-US" i="1" dirty="0"/>
              <a:t>horizontal link </a:t>
            </a:r>
            <a:r>
              <a:rPr lang="en-US" dirty="0"/>
              <a:t>is a connection between a node and a child of equal levels. The coloring properties imply </a:t>
            </a:r>
          </a:p>
          <a:p>
            <a:r>
              <a:rPr lang="en-US" dirty="0"/>
              <a:t>Horizontal links are right links (because only right children may be red) </a:t>
            </a:r>
          </a:p>
          <a:p>
            <a:r>
              <a:rPr lang="en-US" dirty="0"/>
              <a:t>There may not be two consecutive horizontal links (because there cannot be consecutive red nodes) </a:t>
            </a:r>
          </a:p>
          <a:p>
            <a:r>
              <a:rPr lang="en-US" dirty="0"/>
              <a:t>Nodes at level 2 or higher must have two children </a:t>
            </a:r>
          </a:p>
          <a:p>
            <a:r>
              <a:rPr lang="en-US" dirty="0"/>
              <a:t>If a node does not have a right horizontal link, its two children are at the same level </a:t>
            </a:r>
          </a:p>
          <a:p>
            <a:endParaRPr lang="en-US" dirty="0"/>
          </a:p>
        </p:txBody>
      </p:sp>
      <p:sp>
        <p:nvSpPr>
          <p:cNvPr id="3" name="Slide Number Placeholder 1"/>
          <p:cNvSpPr>
            <a:spLocks noGrp="1"/>
          </p:cNvSpPr>
          <p:nvPr>
            <p:ph type="sldNum" sz="quarter" idx="12"/>
          </p:nvPr>
        </p:nvSpPr>
        <p:spPr/>
        <p:txBody>
          <a:bodyPr/>
          <a:lstStyle/>
          <a:p>
            <a:r>
              <a:rPr lang="en-US"/>
              <a:t>1-</a:t>
            </a:r>
            <a:fld id="{FAA15E8C-084E-2C4B-AFAF-54F9539C2E30}" type="slidenum">
              <a:rPr lang="en-US"/>
              <a:pPr/>
              <a:t>86</a:t>
            </a:fld>
            <a:endParaRPr lang="en-US"/>
          </a:p>
        </p:txBody>
      </p:sp>
      <p:pic>
        <p:nvPicPr>
          <p:cNvPr id="1168386" name="Picture 2" descr="weiss19-54"/>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800600"/>
            <a:ext cx="8229600" cy="185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42631582"/>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1A2974AD-16AB-AF4B-B68A-1C80B4F8E945}" type="slidenum">
              <a:rPr lang="en-US"/>
              <a:pPr/>
              <a:t>87</a:t>
            </a:fld>
            <a:endParaRPr lang="en-US"/>
          </a:p>
        </p:txBody>
      </p:sp>
      <p:pic>
        <p:nvPicPr>
          <p:cNvPr id="1169410" name="Picture 2" descr="weiss19-55"/>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13000"/>
            <a:ext cx="8229600" cy="2033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1A1A0C62-D051-7E46-9D63-602AB232EF99}" type="slidenum">
              <a:rPr lang="en-US"/>
              <a:pPr/>
              <a:t>88</a:t>
            </a:fld>
            <a:endParaRPr lang="en-US"/>
          </a:p>
        </p:txBody>
      </p:sp>
      <p:pic>
        <p:nvPicPr>
          <p:cNvPr id="1170434" name="Picture 2" descr="weiss19-5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08200"/>
            <a:ext cx="8229600" cy="2659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B61292D5-0F72-E748-9990-3F0B80DA5C04}" type="slidenum">
              <a:rPr lang="en-US"/>
              <a:pPr/>
              <a:t>89</a:t>
            </a:fld>
            <a:endParaRPr lang="en-US"/>
          </a:p>
        </p:txBody>
      </p:sp>
      <p:pic>
        <p:nvPicPr>
          <p:cNvPr id="1171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2438400"/>
            <a:ext cx="8597900" cy="175418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2C837-E029-4E38-9F37-FC1D3808DCAD}"/>
              </a:ext>
            </a:extLst>
          </p:cNvPr>
          <p:cNvSpPr>
            <a:spLocks noGrp="1"/>
          </p:cNvSpPr>
          <p:nvPr>
            <p:ph type="title"/>
          </p:nvPr>
        </p:nvSpPr>
        <p:spPr/>
        <p:txBody>
          <a:bodyPr/>
          <a:lstStyle/>
          <a:p>
            <a:r>
              <a:rPr lang="en-US" dirty="0"/>
              <a:t>Remove 5 from the following tree</a:t>
            </a:r>
          </a:p>
        </p:txBody>
      </p:sp>
      <p:sp>
        <p:nvSpPr>
          <p:cNvPr id="3" name="Slide Number Placeholder 1"/>
          <p:cNvSpPr>
            <a:spLocks noGrp="1"/>
          </p:cNvSpPr>
          <p:nvPr>
            <p:ph type="sldNum" sz="quarter" idx="12"/>
          </p:nvPr>
        </p:nvSpPr>
        <p:spPr/>
        <p:txBody>
          <a:bodyPr/>
          <a:lstStyle/>
          <a:p>
            <a:r>
              <a:rPr lang="en-US"/>
              <a:t>1-</a:t>
            </a:r>
            <a:fld id="{5264EC6F-CBB0-3E4D-8AFF-DCC65DFEC714}" type="slidenum">
              <a:rPr lang="en-US"/>
              <a:pPr/>
              <a:t>9</a:t>
            </a:fld>
            <a:endParaRPr lang="en-US"/>
          </a:p>
        </p:txBody>
      </p:sp>
      <p:pic>
        <p:nvPicPr>
          <p:cNvPr id="4" name="Picture 2" descr="weiss19-0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18" y="2209800"/>
            <a:ext cx="8229600" cy="2501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TextBox 4">
            <a:extLst>
              <a:ext uri="{FF2B5EF4-FFF2-40B4-BE49-F238E27FC236}">
                <a16:creationId xmlns:a16="http://schemas.microsoft.com/office/drawing/2014/main" id="{F06F3644-DF44-4B55-B844-B209BA1848F5}"/>
              </a:ext>
            </a:extLst>
          </p:cNvPr>
          <p:cNvSpPr txBox="1"/>
          <p:nvPr/>
        </p:nvSpPr>
        <p:spPr>
          <a:xfrm>
            <a:off x="4739718" y="2209800"/>
            <a:ext cx="1981200" cy="1938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Move for answer</a:t>
            </a:r>
          </a:p>
          <a:p>
            <a:endParaRPr lang="en-US" dirty="0"/>
          </a:p>
          <a:p>
            <a:endParaRPr lang="en-US" dirty="0"/>
          </a:p>
          <a:p>
            <a:endParaRPr lang="en-US" dirty="0"/>
          </a:p>
        </p:txBody>
      </p:sp>
      <p:sp>
        <p:nvSpPr>
          <p:cNvPr id="8" name="Title 1">
            <a:extLst>
              <a:ext uri="{FF2B5EF4-FFF2-40B4-BE49-F238E27FC236}">
                <a16:creationId xmlns:a16="http://schemas.microsoft.com/office/drawing/2014/main" id="{35A9E191-6349-40BB-99BF-0D001A1B13F2}"/>
              </a:ext>
            </a:extLst>
          </p:cNvPr>
          <p:cNvSpPr txBox="1">
            <a:spLocks/>
          </p:cNvSpPr>
          <p:nvPr/>
        </p:nvSpPr>
        <p:spPr>
          <a:xfrm>
            <a:off x="609600" y="5068252"/>
            <a:ext cx="7055380" cy="140053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fontAlgn="auto">
              <a:spcAft>
                <a:spcPts val="0"/>
              </a:spcAft>
              <a:buFont typeface="Arial" panose="020B0604020202020204" pitchFamily="34" charset="0"/>
              <a:buChar char="•"/>
            </a:pPr>
            <a:r>
              <a:rPr lang="en-US" sz="2800" dirty="0"/>
              <a:t>What changes if 5 has two children?</a:t>
            </a:r>
          </a:p>
          <a:p>
            <a:pPr marL="571500" indent="-571500" fontAlgn="auto">
              <a:spcAft>
                <a:spcPts val="0"/>
              </a:spcAft>
              <a:buFont typeface="Arial" panose="020B0604020202020204" pitchFamily="34" charset="0"/>
              <a:buChar char="•"/>
            </a:pPr>
            <a:r>
              <a:rPr lang="en-US" sz="2800" dirty="0"/>
              <a:t>If it has entire subtrees?</a:t>
            </a:r>
          </a:p>
        </p:txBody>
      </p:sp>
    </p:spTree>
    <p:extLst>
      <p:ext uri="{BB962C8B-B14F-4D97-AF65-F5344CB8AC3E}">
        <p14:creationId xmlns:p14="http://schemas.microsoft.com/office/powerpoint/2010/main" val="448600995"/>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2C9790E8-F3E8-B94D-9996-68CE82182E9C}" type="slidenum">
              <a:rPr lang="en-US"/>
              <a:pPr/>
              <a:t>90</a:t>
            </a:fld>
            <a:endParaRPr lang="en-US"/>
          </a:p>
        </p:txBody>
      </p:sp>
      <p:pic>
        <p:nvPicPr>
          <p:cNvPr id="1172482" name="Picture 2" descr="weiss19-58"/>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552700"/>
            <a:ext cx="82296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2D644492-9114-8D4C-963F-7C44A75B1760}" type="slidenum">
              <a:rPr lang="en-US"/>
              <a:pPr/>
              <a:t>91</a:t>
            </a:fld>
            <a:endParaRPr lang="en-US"/>
          </a:p>
        </p:txBody>
      </p:sp>
      <p:pic>
        <p:nvPicPr>
          <p:cNvPr id="1173506" name="Picture 2" descr="weiss19-5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63800"/>
            <a:ext cx="8229600" cy="193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577B2100-C07B-8A48-8E10-FED278B16E55}" type="slidenum">
              <a:rPr lang="en-US"/>
              <a:pPr/>
              <a:t>92</a:t>
            </a:fld>
            <a:endParaRPr lang="en-US"/>
          </a:p>
        </p:txBody>
      </p:sp>
      <p:pic>
        <p:nvPicPr>
          <p:cNvPr id="1174530" name="Picture 2" descr="weiss19-60"/>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38400"/>
            <a:ext cx="8229600" cy="199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D64581CD-DA5A-E24B-B8FF-461A8E02B912}" type="slidenum">
              <a:rPr lang="en-US"/>
              <a:pPr/>
              <a:t>93</a:t>
            </a:fld>
            <a:endParaRPr lang="en-US"/>
          </a:p>
        </p:txBody>
      </p:sp>
      <p:pic>
        <p:nvPicPr>
          <p:cNvPr id="1175554" name="Picture 2" descr="weiss19-6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51100"/>
            <a:ext cx="8229600" cy="1965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9C968D5B-DD4E-AC4C-9F41-D5DDF2662CB4}" type="slidenum">
              <a:rPr lang="en-US"/>
              <a:pPr/>
              <a:t>94</a:t>
            </a:fld>
            <a:endParaRPr lang="en-US"/>
          </a:p>
        </p:txBody>
      </p:sp>
      <p:pic>
        <p:nvPicPr>
          <p:cNvPr id="1176578" name="Picture 2" descr="weiss19-62"/>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8229600" cy="2600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9D1003C9-3B79-1142-AD77-3F1381167FCB}" type="slidenum">
              <a:rPr lang="en-US"/>
              <a:pPr/>
              <a:t>95</a:t>
            </a:fld>
            <a:endParaRPr lang="en-US"/>
          </a:p>
        </p:txBody>
      </p:sp>
      <p:pic>
        <p:nvPicPr>
          <p:cNvPr id="1177602" name="Picture 2" descr="weiss19-6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3200"/>
            <a:ext cx="8229600" cy="1381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F333500B-7842-F740-AC75-53268433205F}" type="slidenum">
              <a:rPr lang="en-US"/>
              <a:pPr/>
              <a:t>96</a:t>
            </a:fld>
            <a:endParaRPr lang="en-US"/>
          </a:p>
        </p:txBody>
      </p:sp>
      <p:pic>
        <p:nvPicPr>
          <p:cNvPr id="1178626" name="Picture 2" descr="weiss19-64a"/>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49400"/>
            <a:ext cx="8229600" cy="3760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64DDF865-71CC-974B-81F7-AF2FF0C2406F}" type="slidenum">
              <a:rPr lang="en-US"/>
              <a:pPr/>
              <a:t>97</a:t>
            </a:fld>
            <a:endParaRPr lang="en-US"/>
          </a:p>
        </p:txBody>
      </p:sp>
      <p:pic>
        <p:nvPicPr>
          <p:cNvPr id="1179650" name="Picture 2" descr="weiss19-64b"/>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
            <a:ext cx="5049838" cy="6362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1BD4B4A6-4961-F048-A5BF-FD815095DD78}" type="slidenum">
              <a:rPr lang="en-US"/>
              <a:pPr/>
              <a:t>98</a:t>
            </a:fld>
            <a:endParaRPr lang="en-US"/>
          </a:p>
        </p:txBody>
      </p:sp>
      <p:pic>
        <p:nvPicPr>
          <p:cNvPr id="1180674" name="Picture 2" descr="weiss19-64c"/>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552700"/>
            <a:ext cx="822960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r>
              <a:rPr lang="en-US"/>
              <a:t>1-</a:t>
            </a:r>
            <a:fld id="{6DD5E75F-A5DC-DD4B-803E-7EC9F8E43D30}" type="slidenum">
              <a:rPr lang="en-US"/>
              <a:pPr/>
              <a:t>99</a:t>
            </a:fld>
            <a:endParaRPr lang="en-US"/>
          </a:p>
        </p:txBody>
      </p:sp>
      <p:pic>
        <p:nvPicPr>
          <p:cNvPr id="1181698" name="Picture 2" descr="weiss19-65"/>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4608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spd="med">
    <p:wipe dir="r"/>
  </p:transition>
</p:sld>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Times"/>
        <a:ea typeface="ＭＳ Ｐゴシック"/>
        <a:cs typeface="Arial"/>
      </a:majorFont>
      <a:minorFont>
        <a:latin typeface="Times"/>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JavaBookTheme">
  <a:themeElements>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Times"/>
        <a:ea typeface=""/>
        <a:cs typeface="Arial"/>
      </a:majorFont>
      <a:minorFont>
        <a:latin typeface="Times"/>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2_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5.xml><?xml version="1.0" encoding="utf-8"?>
<a:theme xmlns:a="http://schemas.openxmlformats.org/drawingml/2006/main" name="6_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663</TotalTime>
  <Words>4382</Words>
  <Application>Microsoft Office PowerPoint</Application>
  <PresentationFormat>On-screen Show (4:3)</PresentationFormat>
  <Paragraphs>378</Paragraphs>
  <Slides>125</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125</vt:i4>
      </vt:variant>
    </vt:vector>
  </HeadingPairs>
  <TitlesOfParts>
    <vt:vector size="137" baseType="lpstr">
      <vt:lpstr>ＭＳ Ｐゴシック</vt:lpstr>
      <vt:lpstr>Arial</vt:lpstr>
      <vt:lpstr>Century Gothic</vt:lpstr>
      <vt:lpstr>Mangal</vt:lpstr>
      <vt:lpstr>Times</vt:lpstr>
      <vt:lpstr>Wingdings</vt:lpstr>
      <vt:lpstr>Wingdings 3</vt:lpstr>
      <vt:lpstr>1_Blank Presentation</vt:lpstr>
      <vt:lpstr>JavaBookTheme</vt:lpstr>
      <vt:lpstr>Ion</vt:lpstr>
      <vt:lpstr>2_Ion</vt:lpstr>
      <vt:lpstr>6_Ion</vt:lpstr>
      <vt:lpstr>Chapter 19</vt:lpstr>
      <vt:lpstr>Chapter Outline</vt:lpstr>
      <vt:lpstr>Basics</vt:lpstr>
      <vt:lpstr>Are these binary search trees?</vt:lpstr>
      <vt:lpstr>Methods</vt:lpstr>
      <vt:lpstr>Remove method</vt:lpstr>
      <vt:lpstr>Insertion?</vt:lpstr>
      <vt:lpstr>Add 6 into this tree</vt:lpstr>
      <vt:lpstr>Remove 5 from the following tree</vt:lpstr>
      <vt:lpstr>2 Children – Smart choice</vt:lpstr>
      <vt:lpstr>PowerPoint Presentation</vt:lpstr>
      <vt:lpstr>PowerPoint Presentation</vt:lpstr>
      <vt:lpstr>PowerPoint Presentation</vt:lpstr>
      <vt:lpstr>PowerPoint Presentation</vt:lpstr>
      <vt:lpstr>Let’s Code It Up - findMin</vt:lpstr>
      <vt:lpstr>findMin</vt:lpstr>
      <vt:lpstr>Let’s Code It Up - findMax</vt:lpstr>
      <vt:lpstr>findMax</vt:lpstr>
      <vt:lpstr>Let’s Code It Up - Find</vt:lpstr>
      <vt:lpstr>find</vt:lpstr>
      <vt:lpstr>Let’s Code It Up - Insert</vt:lpstr>
      <vt:lpstr>Insert</vt:lpstr>
      <vt:lpstr>The Insert Method</vt:lpstr>
      <vt:lpstr>Let’s Code It Up -</vt:lpstr>
      <vt:lpstr>The removeMin Method</vt:lpstr>
      <vt:lpstr>Remove method</vt:lpstr>
      <vt:lpstr>Big_Oh</vt:lpstr>
      <vt:lpstr>Find the Kth item</vt:lpstr>
      <vt:lpstr>PowerPoint Presentation</vt:lpstr>
      <vt:lpstr>findKth method</vt:lpstr>
      <vt:lpstr>Insert method</vt:lpstr>
      <vt:lpstr>removeMin method</vt:lpstr>
      <vt:lpstr>Remove Method</vt:lpstr>
      <vt:lpstr>Big Oh</vt:lpstr>
      <vt:lpstr>Balanced vs unbalanced</vt:lpstr>
      <vt:lpstr>Random Inserts</vt:lpstr>
      <vt:lpstr>Theorem 19.1</vt:lpstr>
      <vt:lpstr>Theorem 19.2</vt:lpstr>
      <vt:lpstr>Randomness</vt:lpstr>
      <vt:lpstr>So</vt:lpstr>
      <vt:lpstr>AVL Trees (Adelson-Velskii and Landis)</vt:lpstr>
      <vt:lpstr>Proof of Log(N)</vt:lpstr>
      <vt:lpstr>Takeaway on AVL</vt:lpstr>
      <vt:lpstr>Theorem 19.3</vt:lpstr>
      <vt:lpstr>Insert - Rebalance</vt:lpstr>
      <vt:lpstr>Supplement</vt:lpstr>
      <vt:lpstr>Single Rotation Example</vt:lpstr>
      <vt:lpstr>PowerPoint Presentation</vt:lpstr>
      <vt:lpstr>Single Rotation Example 2</vt:lpstr>
      <vt:lpstr>Single Rotation doesn’t fix the 2nd or 3rd cases</vt:lpstr>
      <vt:lpstr>Double Rotation</vt:lpstr>
      <vt:lpstr>Double Rotation Examples</vt:lpstr>
      <vt:lpstr>Double Rotation Code</vt:lpstr>
      <vt:lpstr>Probably out of time</vt:lpstr>
      <vt:lpstr>Summary</vt:lpstr>
      <vt:lpstr>Homework – Written</vt:lpstr>
      <vt:lpstr>Homework – Programming</vt:lpstr>
      <vt:lpstr>Red/Black Trees – Competitor to AVL</vt:lpstr>
      <vt:lpstr>Red/Black Trees</vt:lpstr>
      <vt:lpstr>The Math to Prove Log(n)</vt:lpstr>
      <vt:lpstr>Try an insertion</vt:lpstr>
      <vt:lpstr>Rotations/Color Changes Parent’s Sibling is Black</vt:lpstr>
      <vt:lpstr>Parent’s Sibling is Still Black</vt:lpstr>
      <vt:lpstr>Parent’s Sibling is red</vt:lpstr>
      <vt:lpstr>Parent’s Sibling is red</vt:lpstr>
      <vt:lpstr>Instead of bottom-up, color top down</vt:lpstr>
      <vt:lpstr>Insert 45</vt:lpstr>
      <vt:lpstr>Finishing the insert</vt:lpstr>
      <vt:lpstr>Java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Down Deletion</vt:lpstr>
      <vt:lpstr>X has 2 black Children</vt:lpstr>
      <vt:lpstr>PowerPoint Presentation</vt:lpstr>
      <vt:lpstr>X has a red child</vt:lpstr>
      <vt:lpstr>Eventually</vt:lpstr>
      <vt:lpstr>AA trees</vt:lpstr>
      <vt:lpstr>AA trees</vt:lpstr>
      <vt:lpstr>AA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B-Trees</vt:lpstr>
      <vt:lpstr>Solution? More Branching</vt:lpstr>
      <vt:lpstr>B-Tree</vt:lpstr>
      <vt:lpstr>PowerPoint Presentation</vt:lpstr>
      <vt:lpstr>PowerPoint Presentation</vt:lpstr>
      <vt:lpstr>PowerPoint Presentation</vt:lpstr>
      <vt:lpstr>PowerPoint Presentation</vt:lpstr>
      <vt:lpstr>PowerPoint Presentation</vt:lpstr>
    </vt:vector>
  </TitlesOfParts>
  <Manager/>
  <Company>Copyright ©2006 Pearson Addison-Wesley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Copyright ©2006 Pearson Addison-Wesley</dc:creator>
  <cp:keywords/>
  <dc:description/>
  <cp:lastModifiedBy>Nathan Barker</cp:lastModifiedBy>
  <cp:revision>364</cp:revision>
  <dcterms:created xsi:type="dcterms:W3CDTF">2005-04-19T14:24:20Z</dcterms:created>
  <dcterms:modified xsi:type="dcterms:W3CDTF">2019-11-25T20:52:00Z</dcterms:modified>
  <cp:category/>
</cp:coreProperties>
</file>